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57" r:id="rId6"/>
    <p:sldId id="258" r:id="rId7"/>
    <p:sldId id="261" r:id="rId8"/>
    <p:sldId id="262" r:id="rId9"/>
    <p:sldId id="263" r:id="rId10"/>
    <p:sldId id="264" r:id="rId11"/>
    <p:sldId id="267" r:id="rId12"/>
    <p:sldId id="266" r:id="rId13"/>
    <p:sldId id="269" r:id="rId14"/>
    <p:sldId id="270" r:id="rId15"/>
    <p:sldId id="272" r:id="rId16"/>
    <p:sldId id="268" r:id="rId17"/>
    <p:sldId id="271" r:id="rId18"/>
    <p:sldId id="278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FADA-5235-4FA7-87C1-CECA898BEDC8}" type="datetimeFigureOut">
              <a:rPr lang="nl-NL"/>
              <a:pPr>
                <a:defRPr/>
              </a:pPr>
              <a:t>1-10-2015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7F132-F6C8-4A5B-B607-8010E3F828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20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054392-7144-47D0-B042-A27687FA117D}" type="datetimeFigureOut">
              <a:rPr lang="nl-NL"/>
              <a:pPr>
                <a:defRPr/>
              </a:pPr>
              <a:t>1-10-2015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0DAA87-02D4-48FD-9C14-28C898BB93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84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nl/url?sa=i&amp;rct=j&amp;q=&amp;esrc=s&amp;source=images&amp;cd=&amp;cad=rja&amp;uact=8&amp;ved=0CAcQjRxqFQoTCNvSh7atocgCFYQIGgodJG8NOQ&amp;url=http://www.marktplaats.nl/a/audio-tv-en-foto/buizenversterkers/m961414092-mable-vt-86pp-el84.html&amp;psig=AFQjCNEiOJF0rC162LPM1kuQ5YjfA26HXQ&amp;ust=1443791636210028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Eigenaar\Documents\NVHR\PL36 versterker\versterker com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151712" cy="47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51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Chassis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H</a:t>
            </a:r>
            <a:r>
              <a:rPr lang="nl-NL" altLang="nl-NL" smtClean="0"/>
              <a:t>ier wordt gekeken of de onderdelen goed 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p</a:t>
            </a:r>
            <a:r>
              <a:rPr lang="nl-NL" altLang="nl-NL" smtClean="0"/>
              <a:t>assen en hoe het er definitief uit komt te zien.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b="1" smtClean="0"/>
          </a:p>
          <a:p>
            <a:pPr eaLnBrk="1" hangingPunct="1">
              <a:spcBef>
                <a:spcPct val="0"/>
              </a:spcBef>
            </a:pPr>
            <a:endParaRPr lang="nl-NL" altLang="nl-NL" b="1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opstaande chassisdelen worden gemonteerd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t.b.v. de potentiometers en de aansluitingen aan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</a:t>
            </a:r>
            <a:r>
              <a:rPr lang="nl-NL" altLang="nl-NL" smtClean="0"/>
              <a:t>e achterzijde. </a:t>
            </a:r>
            <a:endParaRPr lang="nl-NL" altLang="nl-N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79352"/>
            <a:ext cx="4356653" cy="294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igenaar\Documents\NVHR\PL36 versterker\IMG_610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92" y="3711114"/>
            <a:ext cx="4337045" cy="28913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70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Omlijsting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bovenzijde is voorzien van een folie die het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a</a:t>
            </a:r>
            <a:r>
              <a:rPr lang="nl-NL" altLang="nl-NL" smtClean="0"/>
              <a:t>luminium tegen krasjes beschermd.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Aangezien het voorste gedeelte van de boven-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p</a:t>
            </a:r>
            <a:r>
              <a:rPr lang="nl-NL" altLang="nl-NL" smtClean="0"/>
              <a:t>laat wordt gepolijst zal de folie in een zo laat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m</a:t>
            </a:r>
            <a:r>
              <a:rPr lang="nl-NL" altLang="nl-NL" smtClean="0"/>
              <a:t>ogelijk stadium van het aluminium worden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v</a:t>
            </a:r>
            <a:r>
              <a:rPr lang="nl-NL" altLang="nl-NL" smtClean="0"/>
              <a:t>erwijderd.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Inmiddels is een start gemaakt met de houten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o</a:t>
            </a:r>
            <a:r>
              <a:rPr lang="nl-NL" altLang="nl-NL" smtClean="0"/>
              <a:t>mlijsting van het chassis.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Deze wordt vervaardigd van 5 mm dik watervast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m</a:t>
            </a:r>
            <a:r>
              <a:rPr lang="nl-NL" altLang="nl-NL" smtClean="0"/>
              <a:t>ultiplex. De afzonderlijke delen zijn in verstek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g</a:t>
            </a:r>
            <a:r>
              <a:rPr lang="nl-NL" altLang="nl-NL" smtClean="0"/>
              <a:t>ezaagd en worden </a:t>
            </a:r>
            <a:r>
              <a:rPr lang="nl-NL" altLang="nl-NL" smtClean="0"/>
              <a:t>aan elkaar </a:t>
            </a:r>
            <a:r>
              <a:rPr lang="nl-NL" altLang="nl-NL" smtClean="0"/>
              <a:t>gelijmd met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h</a:t>
            </a:r>
            <a:r>
              <a:rPr lang="nl-NL" altLang="nl-NL" smtClean="0"/>
              <a:t>outlijm.</a:t>
            </a:r>
            <a:endParaRPr lang="nl-NL" altLang="nl-NL" dirty="0" smtClean="0"/>
          </a:p>
        </p:txBody>
      </p:sp>
      <p:pic>
        <p:nvPicPr>
          <p:cNvPr id="4098" name="Picture 2" descr="C:\Users\Eigenaar\Documents\NVHR\PL36 versterker\IMG_61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4212468" cy="2808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igenaar\Documents\NVHR\PL36 versterker\IMG_610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0" y="3717032"/>
            <a:ext cx="4255344" cy="28368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17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Omlijsting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Om de houten lijst goed te laten aansluiten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</a:t>
            </a:r>
            <a:r>
              <a:rPr lang="nl-NL" altLang="nl-NL" smtClean="0"/>
              <a:t>ient het verstek met behulp van een vijl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h</a:t>
            </a:r>
            <a:r>
              <a:rPr lang="nl-NL" altLang="nl-NL" smtClean="0"/>
              <a:t>ier en daar wel te worden bijgewerkt.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Dit moet wel zeer zorgvuldig worden gedaan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z</a:t>
            </a:r>
            <a:r>
              <a:rPr lang="nl-NL" altLang="nl-NL" smtClean="0"/>
              <a:t>odat het voor het oog nauwelijks zichtbaar is.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Op deze foto is te zien dat de lijst prima om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h</a:t>
            </a:r>
            <a:r>
              <a:rPr lang="nl-NL" altLang="nl-NL" smtClean="0"/>
              <a:t>et aluminium chassis past.</a:t>
            </a: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front is nu afgedicht met een sierplaat die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evenals de bovenplaat gepolijst zal </a:t>
            </a:r>
            <a:r>
              <a:rPr lang="nl-NL" altLang="nl-NL" smtClean="0"/>
              <a:t>worden.</a:t>
            </a: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</a:t>
            </a:r>
            <a:r>
              <a:rPr lang="nl-NL" altLang="nl-NL" smtClean="0"/>
              <a:t>eze </a:t>
            </a:r>
            <a:r>
              <a:rPr lang="nl-NL" altLang="nl-NL" smtClean="0"/>
              <a:t>plaat is nog niet van gaten voorzien.</a:t>
            </a:r>
            <a:endParaRPr lang="nl-NL" altLang="nl-NL" dirty="0" smtClean="0"/>
          </a:p>
        </p:txBody>
      </p:sp>
      <p:pic>
        <p:nvPicPr>
          <p:cNvPr id="4100" name="Picture 4" descr="C:\Users\Eigenaar\Documents\NVHR\PL36 versterker\IMG_610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14" y="764704"/>
            <a:ext cx="4254996" cy="2836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igenaar\Documents\NVHR\PL36 versterker\IMG_610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14" y="3717032"/>
            <a:ext cx="4254996" cy="2836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echte verbindingslijn met pijl 2"/>
          <p:cNvCxnSpPr/>
          <p:nvPr/>
        </p:nvCxnSpPr>
        <p:spPr>
          <a:xfrm>
            <a:off x="1259632" y="5135364"/>
            <a:ext cx="5040560" cy="9579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80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/>
              <a:t>O</a:t>
            </a:r>
            <a:r>
              <a:rPr lang="nl-NL" altLang="nl-NL" sz="1600" b="1" smtClean="0"/>
              <a:t>mlijsting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Aan de binnenzijde is te zien dat de montage-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p</a:t>
            </a:r>
            <a:r>
              <a:rPr lang="nl-NL" altLang="nl-NL" smtClean="0"/>
              <a:t>laat voor de potentiometers enigszins terug-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w</a:t>
            </a:r>
            <a:r>
              <a:rPr lang="nl-NL" altLang="nl-NL" smtClean="0"/>
              <a:t>ijkt van de houten lijst.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Dit is gedaan om ruimte te </a:t>
            </a:r>
            <a:r>
              <a:rPr lang="nl-NL" altLang="nl-NL" smtClean="0"/>
              <a:t>creëren </a:t>
            </a:r>
            <a:r>
              <a:rPr lang="nl-NL" altLang="nl-NL" smtClean="0"/>
              <a:t>voor de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b</a:t>
            </a:r>
            <a:r>
              <a:rPr lang="nl-NL" altLang="nl-NL" smtClean="0"/>
              <a:t>evestigingsmoeren van de potentiometers.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moeren vallen zo net achter de sierplaat.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Als de kast klaar is, moet de behuizing van de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t</a:t>
            </a:r>
            <a:r>
              <a:rPr lang="nl-NL" altLang="nl-NL" smtClean="0"/>
              <a:t>ransformatoren nog gemaakt worden.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Deze is gemaakt van geanodiseerd gaatjes-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a</a:t>
            </a:r>
            <a:r>
              <a:rPr lang="nl-NL" altLang="nl-NL" smtClean="0"/>
              <a:t>luminium met een plaatdikte van 1 mm.</a:t>
            </a: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pic>
        <p:nvPicPr>
          <p:cNvPr id="5122" name="Picture 2" descr="C:\Users\Eigenaar\Documents\NVHR\PL36 versterker\IMG_611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41" y="762573"/>
            <a:ext cx="4189072" cy="27927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echte verbindingslijn met pijl 2"/>
          <p:cNvCxnSpPr/>
          <p:nvPr/>
        </p:nvCxnSpPr>
        <p:spPr>
          <a:xfrm flipV="1">
            <a:off x="2555776" y="1340768"/>
            <a:ext cx="3096344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Eigenaar\Documents\NVHR\PL36 versterker\trafob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41" y="3717032"/>
            <a:ext cx="4189072" cy="27557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08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Transformatorbehuizing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behuizing is aan de voorzijde aan de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binnenkant met beugeltjes op de bovenplaat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g</a:t>
            </a:r>
            <a:r>
              <a:rPr lang="nl-NL" altLang="nl-NL" smtClean="0"/>
              <a:t>eschroefd.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achterzijde zit vast op het vertikale chassis-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deel; de bevestigingschroefjes zijn bereikbaar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</a:t>
            </a:r>
            <a:r>
              <a:rPr lang="nl-NL" altLang="nl-NL" smtClean="0"/>
              <a:t>oor uitsparingen in de houten bovenrand.</a:t>
            </a:r>
          </a:p>
        </p:txBody>
      </p:sp>
      <p:pic>
        <p:nvPicPr>
          <p:cNvPr id="3074" name="Picture 2" descr="C:\Users\Eigenaar\Documents\NVHR\PL36 versterker\IMG_61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248472" cy="2832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igenaar\Documents\NVHR\PL36 versterker\IMG_649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333056" cy="276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707904" y="4797152"/>
            <a:ext cx="1728192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62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Polijsten bovenplaat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polijsten van de bovenplaat is niet geheel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p</a:t>
            </a:r>
            <a:r>
              <a:rPr lang="nl-NL" altLang="nl-NL" smtClean="0"/>
              <a:t>robleemloos verlopen. Na het polijsten is het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n</a:t>
            </a:r>
            <a:r>
              <a:rPr lang="nl-NL" altLang="nl-NL" smtClean="0"/>
              <a:t>oodzakelijk dat het aluminium wordt afgeschermd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van de buitenlucht om oxidatie te </a:t>
            </a:r>
            <a:r>
              <a:rPr lang="nl-NL" altLang="nl-NL" smtClean="0"/>
              <a:t>voorkomen.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Dit werd in eerste instantie gedaan met een spuit-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b</a:t>
            </a:r>
            <a:r>
              <a:rPr lang="nl-NL" altLang="nl-NL" smtClean="0"/>
              <a:t>us transparante lak. Op de foto is te zien dat het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r</a:t>
            </a:r>
            <a:r>
              <a:rPr lang="nl-NL" altLang="nl-NL" smtClean="0"/>
              <a:t>esultaat teleurstellend is. De lak werd één doffe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l</a:t>
            </a:r>
            <a:r>
              <a:rPr lang="nl-NL" altLang="nl-NL" smtClean="0"/>
              <a:t>aag. Dit is (op het gedeelte dat zichtbaar blijft) met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hand verwijderd. Alleen het deel dat onder de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t</a:t>
            </a:r>
            <a:r>
              <a:rPr lang="nl-NL" altLang="nl-NL" smtClean="0"/>
              <a:t>ransformatorbehuizing valt, is zo gebleven.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poetsen is met de hand gedaan.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Eerst vele poetsbeurten met Commandant 4, later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m</a:t>
            </a:r>
            <a:r>
              <a:rPr lang="nl-NL" altLang="nl-NL" smtClean="0"/>
              <a:t>et ‘Brasso  Metal Polisch’.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is een langdurig en enerverend karwei.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resultaat hiernaast ziet er wel redelijk bevredi-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g</a:t>
            </a:r>
            <a:r>
              <a:rPr lang="nl-NL" altLang="nl-NL" smtClean="0"/>
              <a:t>end uit. De bovenplaat is later met jachtlak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a</a:t>
            </a:r>
            <a:r>
              <a:rPr lang="nl-NL" altLang="nl-NL" smtClean="0"/>
              <a:t>fgewerkt.</a:t>
            </a:r>
          </a:p>
        </p:txBody>
      </p:sp>
      <p:pic>
        <p:nvPicPr>
          <p:cNvPr id="3074" name="Picture 2" descr="C:\Users\Eigenaar\Documents\NVHR\PL36 versterker\IMG_612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28" y="764704"/>
            <a:ext cx="4212468" cy="2808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igenaar\Documents\NVHR\PL36 versterker\IMG_612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34" y="3717032"/>
            <a:ext cx="4196511" cy="27976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72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Lakken van de omlijsting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lakken geschiedt met jachtlak omdat deze lak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e</a:t>
            </a:r>
            <a:r>
              <a:rPr lang="nl-NL" altLang="nl-NL" smtClean="0"/>
              <a:t>en mooie glans bezit. Het kastje is 6 keer gelakt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m</a:t>
            </a:r>
            <a:r>
              <a:rPr lang="nl-NL" altLang="nl-NL" smtClean="0"/>
              <a:t>et na elke droging opnieuw schuren.</a:t>
            </a: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Dezelfde lak is later ook gebruikt voor het lakken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v</a:t>
            </a:r>
            <a:r>
              <a:rPr lang="nl-NL" altLang="nl-NL" smtClean="0"/>
              <a:t>an het aluminium.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kastje ligt te drogen en het aluminium frontje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m</a:t>
            </a:r>
            <a:r>
              <a:rPr lang="nl-NL" altLang="nl-NL" smtClean="0"/>
              <a:t>oet nog worden gepolijst.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pic>
        <p:nvPicPr>
          <p:cNvPr id="5124" name="Picture 4" descr="C:\Users\Eigenaar\Documents\NVHR\PL36 versterker\IMG_618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60" y="847666"/>
            <a:ext cx="4196037" cy="27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46" y="3717032"/>
            <a:ext cx="4310063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534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/>
              <a:t>P</a:t>
            </a:r>
            <a:r>
              <a:rPr lang="nl-NL" altLang="nl-NL" sz="1600" b="1" smtClean="0"/>
              <a:t>otmeterpaneel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Deze foto laat nog eens zien hoe de onderzijde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i</a:t>
            </a:r>
            <a:r>
              <a:rPr lang="nl-NL" altLang="nl-NL" smtClean="0"/>
              <a:t>s samengesteld. De voeding is nog niet aange-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b</a:t>
            </a:r>
            <a:r>
              <a:rPr lang="nl-NL" altLang="nl-NL" smtClean="0"/>
              <a:t>racht. Wel is de regelfet al op het chassis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g</a:t>
            </a:r>
            <a:r>
              <a:rPr lang="nl-NL" altLang="nl-NL" smtClean="0"/>
              <a:t>eschroefd.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klankregeleenheid is apart gebouwd 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g</a:t>
            </a:r>
            <a:r>
              <a:rPr lang="nl-NL" altLang="nl-NL" smtClean="0"/>
              <a:t>etest. 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pic>
        <p:nvPicPr>
          <p:cNvPr id="1027" name="Picture 3" descr="C:\Users\Eigenaar\Documents\NVHR\PL36 versterker\IMG_613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70" y="815820"/>
            <a:ext cx="4243806" cy="28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igenaar\Documents\NVHR\PL36 versterker\IMG_614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76" y="4293096"/>
            <a:ext cx="6261100" cy="191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 flipV="1">
            <a:off x="1475656" y="2230422"/>
            <a:ext cx="4608512" cy="4064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30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Onderdelen op zijn plaats</a:t>
            </a:r>
          </a:p>
          <a:p>
            <a:pPr eaLnBrk="1" hangingPunct="1">
              <a:spcBef>
                <a:spcPct val="0"/>
              </a:spcBef>
            </a:pPr>
            <a:endParaRPr lang="nl-NL" altLang="nl-NL" b="1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Op deze foto is te zien hoe de transforma-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t</a:t>
            </a:r>
            <a:r>
              <a:rPr lang="nl-NL" altLang="nl-NL" smtClean="0"/>
              <a:t>oren zijn gepositioneerd.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beugeltjes aan de zijkant zijn voor de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b</a:t>
            </a:r>
            <a:r>
              <a:rPr lang="nl-NL" altLang="nl-NL" smtClean="0"/>
              <a:t>evestiging van de transformatorbehuizing.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anode-aansluitingen van de PL36-buizen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z</a:t>
            </a:r>
            <a:r>
              <a:rPr lang="nl-NL" altLang="nl-NL" smtClean="0"/>
              <a:t>ijn voorzien van porseleinen kapjes.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Nog niet alle elektronica-onderdelen zijn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a</a:t>
            </a:r>
            <a:r>
              <a:rPr lang="nl-NL" altLang="nl-NL" smtClean="0"/>
              <a:t>angebracht of aangesloten.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Wel geeft dit een indruk hoe de versterker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wordt opgebouwd.</a:t>
            </a:r>
          </a:p>
        </p:txBody>
      </p:sp>
      <p:pic>
        <p:nvPicPr>
          <p:cNvPr id="6146" name="Picture 2" descr="C:\Users\Eigenaar\Documents\NVHR\PL36 versterker\IMG_614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21" y="745051"/>
            <a:ext cx="4392488" cy="2928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igenaar\Documents\NVHR\PL36 versterker\IMG_615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21" y="3791216"/>
            <a:ext cx="4287738" cy="285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12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Testen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Nadat alle onderdelen op hun plaats zitten 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m</a:t>
            </a:r>
            <a:r>
              <a:rPr lang="nl-NL" altLang="nl-NL" smtClean="0"/>
              <a:t>et elkaar zijn verbonden kan het toestel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g</a:t>
            </a:r>
            <a:r>
              <a:rPr lang="nl-NL" altLang="nl-NL" smtClean="0"/>
              <a:t>etest worden.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Op de foto wordt de stroombegrenzing van de 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v</a:t>
            </a:r>
            <a:r>
              <a:rPr lang="nl-NL" altLang="nl-NL" smtClean="0"/>
              <a:t>oeding gecontroleerd. Ook is de anodestroom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v</a:t>
            </a:r>
            <a:r>
              <a:rPr lang="nl-NL" altLang="nl-NL" smtClean="0"/>
              <a:t>an de eindbuizen PL36 bepaald door instelling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v</a:t>
            </a:r>
            <a:r>
              <a:rPr lang="nl-NL" altLang="nl-NL" smtClean="0"/>
              <a:t>an de kathodeweerstanden.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Natuurlijk wordt ook gecontroleerd of de vervor-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m</a:t>
            </a:r>
            <a:r>
              <a:rPr lang="nl-NL" altLang="nl-NL" smtClean="0"/>
              <a:t>ing binnen redelijke grenzen </a:t>
            </a:r>
            <a:r>
              <a:rPr lang="nl-NL" altLang="nl-NL" smtClean="0"/>
              <a:t>is</a:t>
            </a:r>
            <a:r>
              <a:rPr lang="nl-NL" altLang="nl-NL" smtClean="0"/>
              <a:t>.</a:t>
            </a: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Eerst is dit met behulp van een toongenerator 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e</a:t>
            </a:r>
            <a:r>
              <a:rPr lang="nl-NL" altLang="nl-NL" smtClean="0"/>
              <a:t>en oscilloscoop. Later wordt ook nog geluisterd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m</a:t>
            </a:r>
            <a:r>
              <a:rPr lang="nl-NL" altLang="nl-NL" smtClean="0"/>
              <a:t>et een grammofoon. Uiteindelijk bepaalt toch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muziekweergave de kwaliteit van de versterker.</a:t>
            </a:r>
          </a:p>
        </p:txBody>
      </p:sp>
      <p:pic>
        <p:nvPicPr>
          <p:cNvPr id="2" name="Picture 2" descr="C:\Users\Eigenaar\Documents\NVHR\PL36 versterker\IMG_61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146984" cy="276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igenaar\Documents\NVHR\PL36 versterker\IMG_645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09222"/>
            <a:ext cx="4113448" cy="27422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93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6"/>
            <a:ext cx="8136136" cy="5184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Inleiding</a:t>
            </a:r>
          </a:p>
          <a:p>
            <a:pPr eaLnBrk="1" hangingPunct="1">
              <a:spcBef>
                <a:spcPct val="0"/>
              </a:spcBef>
            </a:pPr>
            <a:endParaRPr lang="nl-NL" altLang="nl-NL" sz="1600" b="1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idee om de PL36-versterker te bouwen is ontstaan doordat ik in het  bezit kwam van een aantal</a:t>
            </a:r>
            <a:r>
              <a:rPr lang="nl-NL" altLang="nl-NL"/>
              <a:t> </a:t>
            </a:r>
            <a:r>
              <a:rPr lang="nl-NL" altLang="nl-NL" smtClean="0"/>
              <a:t>vitale onderdelen. Zo ontving ik van mijn zwager Martin (een verwoed radioverzamelaar) een</a:t>
            </a:r>
            <a:r>
              <a:rPr lang="nl-NL" altLang="nl-NL"/>
              <a:t> </a:t>
            </a:r>
            <a:r>
              <a:rPr lang="nl-NL" altLang="nl-NL" smtClean="0"/>
              <a:t>partij oude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TV-buizen. Een grote doos vol met allerlei typen. Met name het aantal PL36 buizen</a:t>
            </a:r>
            <a:r>
              <a:rPr lang="nl-NL" altLang="nl-NL"/>
              <a:t> </a:t>
            </a:r>
            <a:r>
              <a:rPr lang="nl-NL" altLang="nl-NL" smtClean="0"/>
              <a:t>spande de kroon, waar-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v</a:t>
            </a:r>
            <a:r>
              <a:rPr lang="nl-NL" altLang="nl-NL" smtClean="0"/>
              <a:t>an ik de beste maar heb uitgezocht.</a:t>
            </a:r>
            <a:r>
              <a:rPr lang="nl-NL" altLang="nl-NL"/>
              <a:t> </a:t>
            </a:r>
            <a:r>
              <a:rPr lang="nl-NL" altLang="nl-NL" smtClean="0"/>
              <a:t>Eerder ruilde ik met Ben Koehorst een EL156 tegen 2 uitgangstrafo’s die bij het ‘Mable’ bouwpakket hoorden, maar helaas niet van echt superieure kwaliteit waren.</a:t>
            </a: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Ik wilde ze graag hebben om ze toch eens toe te passen in combinatie met de PL36,  temeer Philips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m</a:t>
            </a:r>
            <a:r>
              <a:rPr lang="nl-NL" altLang="nl-NL" smtClean="0"/>
              <a:t>et de EL36 in het verleden al hele goede versterkers heeft gebouwd o.a. de EL 6415.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					Welnu, geinspireerd door het hiernaast-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					staande onwerp ben ik aan de gang gegaan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	</a:t>
            </a:r>
            <a:r>
              <a:rPr lang="nl-NL" altLang="nl-NL" smtClean="0"/>
              <a:t>				en heeft dit uiteindelijk geleid tot een hele redelijke 					redelijk 10 watt stereoversterker.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	</a:t>
            </a:r>
            <a:r>
              <a:rPr lang="nl-NL" altLang="nl-NL" smtClean="0"/>
              <a:t>				Bijzonder aan deze versterker zijn de gesta-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					biliseerde voeding en de voorziening voor de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					Pl 36 gloeistroom.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					Tot slot zijn er enkele zaken afgeleid van de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					“Amroh Duette’, waaronder de klankregeleen-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					heid, een ontwerp dat ik later terugvond in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					een schema van ‘Radio Morningstar’.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					Ik wens de lezer veel plezier met deze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z="900" smtClean="0"/>
              <a:t>Foto: Marktplaats					</a:t>
            </a:r>
            <a:r>
              <a:rPr lang="nl-NL" altLang="nl-NL" smtClean="0"/>
              <a:t>presentatie.</a:t>
            </a:r>
            <a:endParaRPr lang="nl-NL" altLang="nl-NL" sz="900"/>
          </a:p>
        </p:txBody>
      </p:sp>
      <p:pic>
        <p:nvPicPr>
          <p:cNvPr id="7170" name="Picture 2" descr="http://i.marktplaats.com/00/s/NTc2WDEwMjQ=/z/X9YAAOSwLVZV5HHg/$_8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4401429" cy="24746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06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/>
              <a:t>S</a:t>
            </a:r>
            <a:r>
              <a:rPr lang="nl-NL" altLang="nl-NL" sz="1600" b="1" smtClean="0"/>
              <a:t>amenbouwen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voeding wordt op afstandsbusjes tegen de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z</a:t>
            </a:r>
            <a:r>
              <a:rPr lang="nl-NL" altLang="nl-NL" smtClean="0"/>
              <a:t>ijkant geschroefd met verkorte parkers.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Deze bevestiging is ook gedaan met de sier-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p</a:t>
            </a:r>
            <a:r>
              <a:rPr lang="nl-NL" altLang="nl-NL" smtClean="0"/>
              <a:t>laat aan de voorzijde.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verbindingslijnen met de voeding wordt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g</a:t>
            </a:r>
            <a:r>
              <a:rPr lang="nl-NL" altLang="nl-NL" smtClean="0"/>
              <a:t>edaan door schuifcontacten.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Daarna kan het chassis schuin met de assen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v</a:t>
            </a:r>
            <a:r>
              <a:rPr lang="nl-NL" altLang="nl-NL" smtClean="0"/>
              <a:t>an de potentiometers in de gaten van de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v</a:t>
            </a:r>
            <a:r>
              <a:rPr lang="nl-NL" altLang="nl-NL" smtClean="0"/>
              <a:t>oorzijde worden gestoken.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chassis valt dan precies in de houten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o</a:t>
            </a:r>
            <a:r>
              <a:rPr lang="nl-NL" altLang="nl-NL" smtClean="0"/>
              <a:t>mlijsting.</a:t>
            </a:r>
          </a:p>
        </p:txBody>
      </p:sp>
      <p:pic>
        <p:nvPicPr>
          <p:cNvPr id="2051" name="Picture 3" descr="C:\Users\Eigenaar\Documents\NVHR\PL36 versterker\IMG_620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3"/>
            <a:ext cx="4325957" cy="28839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igenaar\Documents\NVHR\PL36 versterker\IMG_646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39"/>
            <a:ext cx="4325957" cy="2788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24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/>
              <a:t>S</a:t>
            </a:r>
            <a:r>
              <a:rPr lang="nl-NL" altLang="nl-NL" sz="1600" b="1" smtClean="0"/>
              <a:t>amenbouwen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En dan is dit het resultaat!</a:t>
            </a: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pic>
        <p:nvPicPr>
          <p:cNvPr id="3074" name="Picture 2" descr="C:\Users\Eigenaar\Documents\NVHR\PL36 versterker\IMG_646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43" y="752263"/>
            <a:ext cx="4219837" cy="28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igenaar\Documents\NVHR\PL36 versterker\IMG_62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68" y="3757486"/>
            <a:ext cx="4241609" cy="2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94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Samenbouwen en klaar!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Tot slot wordt de bodemplaat aangebracht.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voetjes zijn schroefbare meubelglijders.</a:t>
            </a: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achterzijde met de verbindingen.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Op de voorzijde is nog wel rekening gehouden met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</a:t>
            </a:r>
            <a:r>
              <a:rPr lang="nl-NL" altLang="nl-NL" smtClean="0"/>
              <a:t>e mogelijkheid meerdere apparatuur via een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Keuzeschakelaar te bedienen.</a:t>
            </a:r>
          </a:p>
        </p:txBody>
      </p:sp>
      <p:pic>
        <p:nvPicPr>
          <p:cNvPr id="4098" name="Picture 2" descr="C:\Users\Eigenaar\Documents\NVHR\PL36 versterker\IMG_64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146984" cy="276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igenaar\Documents\NVHR\PL36 versterker\IMG_646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146984" cy="2811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87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Met dank aan: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Martin van Vliet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Anton van den Oever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Radio Morningstar (Jack Donio)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Ben Koehorst</a:t>
            </a: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pic>
        <p:nvPicPr>
          <p:cNvPr id="5122" name="Picture 2" descr="C:\Users\Eigenaar\Documents\NVHR\PL36 versterker\IMG_650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5517327" cy="50470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8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Het schema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schema van de verster-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k</a:t>
            </a:r>
            <a:r>
              <a:rPr lang="nl-NL" altLang="nl-NL" smtClean="0"/>
              <a:t>er is afgeleid van een ont-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w</a:t>
            </a:r>
            <a:r>
              <a:rPr lang="nl-NL" altLang="nl-NL" smtClean="0"/>
              <a:t>erp afkomstig van ‘Radio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Morningstar’, een website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v</a:t>
            </a:r>
            <a:r>
              <a:rPr lang="nl-NL" altLang="nl-NL" smtClean="0"/>
              <a:t>oor zelfbouwers.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algn="just" eaLnBrk="1" hangingPunct="1">
              <a:spcBef>
                <a:spcPct val="0"/>
              </a:spcBef>
            </a:pPr>
            <a:r>
              <a:rPr lang="nl-NL" altLang="nl-NL" smtClean="0"/>
              <a:t>De keuze voor PL36 is van- </a:t>
            </a:r>
            <a:endParaRPr lang="nl-NL" altLang="nl-NL" dirty="0" smtClean="0"/>
          </a:p>
          <a:p>
            <a:pPr algn="just" eaLnBrk="1" hangingPunct="1">
              <a:spcBef>
                <a:spcPct val="0"/>
              </a:spcBef>
            </a:pPr>
            <a:r>
              <a:rPr lang="nl-NL" altLang="nl-NL"/>
              <a:t>w</a:t>
            </a:r>
            <a:r>
              <a:rPr lang="nl-NL" altLang="nl-NL" smtClean="0"/>
              <a:t>ege de beschikbaarheid van</a:t>
            </a:r>
            <a:endParaRPr lang="nl-NL" altLang="nl-NL" dirty="0" smtClean="0"/>
          </a:p>
          <a:p>
            <a:pPr algn="just" eaLnBrk="1" hangingPunct="1">
              <a:spcBef>
                <a:spcPct val="0"/>
              </a:spcBef>
            </a:pPr>
            <a:r>
              <a:rPr lang="nl-NL" altLang="nl-NL"/>
              <a:t>d</a:t>
            </a:r>
            <a:r>
              <a:rPr lang="nl-NL" altLang="nl-NL" smtClean="0"/>
              <a:t>eze buis en de goede audio-</a:t>
            </a:r>
            <a:endParaRPr lang="nl-NL" altLang="nl-NL" dirty="0" smtClean="0"/>
          </a:p>
          <a:p>
            <a:pPr algn="just" eaLnBrk="1" hangingPunct="1">
              <a:spcBef>
                <a:spcPct val="0"/>
              </a:spcBef>
            </a:pPr>
            <a:r>
              <a:rPr lang="nl-NL" altLang="nl-NL"/>
              <a:t>e</a:t>
            </a:r>
            <a:r>
              <a:rPr lang="nl-NL" altLang="nl-NL" smtClean="0"/>
              <a:t>igenschappen. Dit ook omdat deze\\\</a:t>
            </a:r>
            <a:endParaRPr lang="nl-NL" altLang="nl-NL" dirty="0" smtClean="0"/>
          </a:p>
          <a:p>
            <a:pPr algn="just" eaLnBrk="1" hangingPunct="1">
              <a:spcBef>
                <a:spcPct val="0"/>
              </a:spcBef>
            </a:pPr>
            <a:r>
              <a:rPr lang="nl-NL" altLang="nl-NL"/>
              <a:t>d</a:t>
            </a:r>
            <a:r>
              <a:rPr lang="nl-NL" altLang="nl-NL" smtClean="0"/>
              <a:t>eze buis veelvuldig door </a:t>
            </a:r>
            <a:endParaRPr lang="nl-NL" altLang="nl-NL" dirty="0" smtClean="0"/>
          </a:p>
          <a:p>
            <a:pPr algn="just" eaLnBrk="1" hangingPunct="1">
              <a:spcBef>
                <a:spcPct val="0"/>
              </a:spcBef>
            </a:pPr>
            <a:r>
              <a:rPr lang="nl-NL" altLang="nl-NL" smtClean="0"/>
              <a:t>Philips voor dit doel werd toe-</a:t>
            </a:r>
            <a:endParaRPr lang="nl-NL" altLang="nl-NL" dirty="0" smtClean="0"/>
          </a:p>
          <a:p>
            <a:pPr algn="just" eaLnBrk="1" hangingPunct="1">
              <a:spcBef>
                <a:spcPct val="0"/>
              </a:spcBef>
            </a:pPr>
            <a:r>
              <a:rPr lang="nl-NL" altLang="nl-NL" smtClean="0"/>
              <a:t>gepast, zij het dan in de uit-</a:t>
            </a:r>
            <a:endParaRPr lang="nl-NL" altLang="nl-NL" dirty="0" smtClean="0"/>
          </a:p>
          <a:p>
            <a:pPr algn="just" eaLnBrk="1" hangingPunct="1">
              <a:spcBef>
                <a:spcPct val="0"/>
              </a:spcBef>
            </a:pPr>
            <a:r>
              <a:rPr lang="nl-NL" altLang="nl-NL"/>
              <a:t>v</a:t>
            </a:r>
            <a:r>
              <a:rPr lang="nl-NL" altLang="nl-NL" smtClean="0"/>
              <a:t>oering EL36 met dezelfde</a:t>
            </a:r>
            <a:r>
              <a:rPr lang="nl-NL" altLang="nl-NL"/>
              <a:t> k</a:t>
            </a:r>
            <a:r>
              <a:rPr lang="nl-NL" altLang="nl-NL" smtClean="0"/>
              <a:t>a-</a:t>
            </a:r>
          </a:p>
          <a:p>
            <a:pPr algn="just" eaLnBrk="1" hangingPunct="1">
              <a:spcBef>
                <a:spcPct val="0"/>
              </a:spcBef>
            </a:pPr>
            <a:r>
              <a:rPr lang="nl-NL" altLang="nl-NL" smtClean="0"/>
              <a:t>rakteristieke eigenschappen</a:t>
            </a:r>
          </a:p>
          <a:p>
            <a:pPr algn="just" eaLnBrk="1" hangingPunct="1">
              <a:spcBef>
                <a:spcPct val="0"/>
              </a:spcBef>
            </a:pPr>
            <a:r>
              <a:rPr lang="nl-NL" altLang="nl-NL"/>
              <a:t>a</a:t>
            </a:r>
            <a:r>
              <a:rPr lang="nl-NL" altLang="nl-NL" smtClean="0"/>
              <a:t>ls de PL36.</a:t>
            </a: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	</a:t>
            </a:r>
            <a:r>
              <a:rPr lang="nl-NL" altLang="nl-NL" smtClean="0"/>
              <a:t>	          </a:t>
            </a:r>
            <a:r>
              <a:rPr lang="nl-NL" altLang="nl-NL" sz="900" smtClean="0"/>
              <a:t>Bron: Radio Morningstar </a:t>
            </a:r>
            <a:endParaRPr lang="nl-NL" altLang="nl-NL" sz="900" dirty="0" smtClean="0"/>
          </a:p>
        </p:txBody>
      </p:sp>
      <p:pic>
        <p:nvPicPr>
          <p:cNvPr id="2" name="Picture 2" descr="C:\Users\Eigenaar\Documents\NVHR\PL36 versterker\6Wat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91" y="1484784"/>
            <a:ext cx="5878976" cy="40324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9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Het schema</a:t>
            </a:r>
          </a:p>
          <a:p>
            <a:pPr eaLnBrk="1" hangingPunct="1">
              <a:spcBef>
                <a:spcPct val="0"/>
              </a:spcBef>
            </a:pP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eindversterker is gebouwd volgens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h</a:t>
            </a:r>
            <a:r>
              <a:rPr lang="nl-NL" altLang="nl-NL" smtClean="0"/>
              <a:t>et hiernaaststaande schema.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</a:t>
            </a:r>
            <a:r>
              <a:rPr lang="nl-NL" altLang="nl-NL" smtClean="0"/>
              <a:t>schermrooster </a:t>
            </a:r>
            <a:r>
              <a:rPr lang="nl-NL" altLang="nl-NL" smtClean="0"/>
              <a:t>krijgt spanning via een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a</a:t>
            </a:r>
            <a:r>
              <a:rPr lang="nl-NL" altLang="nl-NL" smtClean="0"/>
              <a:t>ftakking op de uitgangstrafo in combi-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n</a:t>
            </a:r>
            <a:r>
              <a:rPr lang="nl-NL" altLang="nl-NL" smtClean="0"/>
              <a:t>atie met een serieweerstand van 220 </a:t>
            </a:r>
            <a:r>
              <a:rPr lang="el-GR" altLang="nl-NL" smtClean="0"/>
              <a:t>Ω</a:t>
            </a:r>
            <a:r>
              <a:rPr lang="nl-NL" altLang="nl-NL" smtClean="0"/>
              <a:t>.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kathodeweerstand is 820 </a:t>
            </a:r>
            <a:r>
              <a:rPr lang="el-GR" altLang="nl-NL" smtClean="0"/>
              <a:t>Ω</a:t>
            </a:r>
            <a:r>
              <a:rPr lang="nl-NL" altLang="nl-NL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</a:t>
            </a:r>
            <a:r>
              <a:rPr lang="nl-NL" altLang="nl-NL" smtClean="0"/>
              <a:t>voedingspanning </a:t>
            </a:r>
            <a:r>
              <a:rPr lang="nl-NL" altLang="nl-NL" smtClean="0"/>
              <a:t>is 250 volt.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Dit levert een anoderuststroom van ca.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45 mA.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b="1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 </a:t>
            </a:r>
          </a:p>
        </p:txBody>
      </p:sp>
      <p:pic>
        <p:nvPicPr>
          <p:cNvPr id="3075" name="Picture 3" descr="C:\Users\Eigenaar\Documents\NVHR\PL36 versterker\EL36-25E5-PL36_SE(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27" y="1628800"/>
            <a:ext cx="4871864" cy="37376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59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Gloeistroomvoeding PL36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gloeistroomvoeding voor beide PL36 buizen wordt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verkregen door een </a:t>
            </a:r>
            <a:r>
              <a:rPr lang="nl-NL" altLang="nl-NL"/>
              <a:t>v</a:t>
            </a:r>
            <a:r>
              <a:rPr lang="nl-NL" altLang="nl-NL" smtClean="0"/>
              <a:t>oltage tripler.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6,3 volt wordt na gelijkrichting verdrievoudigd en levert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ca. 27 volt bij een stroomsterkte van 300 mA.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Deze schakeling is dubbel uitgevoerd.</a:t>
            </a: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onderdelen zijn: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Diodes	1N4007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C1	4700 </a:t>
            </a:r>
            <a:r>
              <a:rPr lang="el-GR" altLang="nl-NL" smtClean="0"/>
              <a:t>μ</a:t>
            </a:r>
            <a:r>
              <a:rPr lang="nl-NL" altLang="nl-NL" smtClean="0"/>
              <a:t>F	16 volt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C2 – C3	4700 </a:t>
            </a:r>
            <a:r>
              <a:rPr lang="el-GR" altLang="nl-NL" smtClean="0"/>
              <a:t>μ</a:t>
            </a:r>
            <a:r>
              <a:rPr lang="nl-NL" altLang="nl-NL" smtClean="0"/>
              <a:t>F	65 volt</a:t>
            </a: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b="1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80" y="1484784"/>
            <a:ext cx="3473857" cy="19442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Eigenaar\Documents\NVHR\PL36 versterker\verdubbelaa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80" y="3861048"/>
            <a:ext cx="3497455" cy="25256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059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Hoogspanningsvoeding</a:t>
            </a:r>
          </a:p>
          <a:p>
            <a:pPr eaLnBrk="1" hangingPunct="1">
              <a:spcBef>
                <a:spcPct val="0"/>
              </a:spcBef>
            </a:pP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voeding is gestabili-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s</a:t>
            </a:r>
            <a:r>
              <a:rPr lang="nl-NL" altLang="nl-NL" smtClean="0"/>
              <a:t>eerd met zenerdiode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D3 en D4 die een span-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n</a:t>
            </a:r>
            <a:r>
              <a:rPr lang="nl-NL" altLang="nl-NL" smtClean="0"/>
              <a:t>ing van 250 volt op de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uitgang van Q1 zet.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R3 begrenst de stroom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Op ca. 120 mA doordat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t</a:t>
            </a:r>
            <a:r>
              <a:rPr lang="nl-NL" altLang="nl-NL" smtClean="0"/>
              <a:t>ransistor Q2 de gate van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Q1 terugregelt bij over-</a:t>
            </a:r>
            <a:endParaRPr lang="nl-NL" altLang="nl-NL" b="1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belasting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D1 – D2	1N4007		R1 20 K</a:t>
            </a:r>
            <a:r>
              <a:rPr lang="el-GR" altLang="nl-NL" smtClean="0"/>
              <a:t>Ω</a:t>
            </a:r>
            <a:r>
              <a:rPr lang="nl-NL" altLang="nl-NL"/>
              <a:t>	</a:t>
            </a:r>
            <a:r>
              <a:rPr lang="nl-NL" altLang="nl-NL" smtClean="0"/>
              <a:t>1 W	Q1	RFP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D3	zener 200 volt 3 W	R2 50 K</a:t>
            </a:r>
            <a:r>
              <a:rPr lang="el-GR" altLang="nl-NL" smtClean="0"/>
              <a:t>Ω</a:t>
            </a:r>
            <a:r>
              <a:rPr lang="nl-NL" altLang="nl-NL" smtClean="0"/>
              <a:t>	1 W	Q2	BC547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D4	zener   50 volt 3 W	R3  0,7  </a:t>
            </a:r>
            <a:r>
              <a:rPr lang="el-GR" altLang="nl-NL" smtClean="0"/>
              <a:t>Ω</a:t>
            </a:r>
            <a:r>
              <a:rPr lang="nl-NL" altLang="nl-NL" smtClean="0"/>
              <a:t>	5 W	S1	zekering 350 mA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D6	2 x zener 12 volt ½ W 	R4  100 </a:t>
            </a:r>
            <a:r>
              <a:rPr lang="el-GR" altLang="nl-NL" smtClean="0"/>
              <a:t>Ω</a:t>
            </a:r>
            <a:r>
              <a:rPr lang="nl-NL" altLang="nl-NL" smtClean="0"/>
              <a:t>	½ W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C1 – C2	470 </a:t>
            </a:r>
            <a:r>
              <a:rPr lang="el-GR" altLang="nl-NL" smtClean="0"/>
              <a:t>μ</a:t>
            </a:r>
            <a:r>
              <a:rPr lang="nl-NL" altLang="nl-NL" smtClean="0"/>
              <a:t>F  350 Volt	T1 Trafo sec. 250 volt 150 mA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83" y="1889246"/>
            <a:ext cx="6048672" cy="2528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14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Voeding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samengebouwd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voeding voor de 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h</a:t>
            </a:r>
            <a:r>
              <a:rPr lang="nl-NL" altLang="nl-NL" smtClean="0"/>
              <a:t>oogspanning is op een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p</a:t>
            </a:r>
            <a:r>
              <a:rPr lang="nl-NL" altLang="nl-NL" smtClean="0"/>
              <a:t>rint samengebouwd met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</a:t>
            </a:r>
            <a:r>
              <a:rPr lang="nl-NL" altLang="nl-NL" smtClean="0"/>
              <a:t>e voltage tripler.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Rechts op de foto is de 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regelfet te zien die</a:t>
            </a:r>
            <a:r>
              <a:rPr lang="nl-NL" altLang="nl-NL"/>
              <a:t> </a:t>
            </a:r>
            <a:r>
              <a:rPr lang="nl-NL" altLang="nl-NL" smtClean="0"/>
              <a:t>op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een koelblokje is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g</a:t>
            </a:r>
            <a:r>
              <a:rPr lang="nl-NL" altLang="nl-NL" smtClean="0"/>
              <a:t>emonteerd in de test-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Fase.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Later zal deze fet nog op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h</a:t>
            </a:r>
            <a:r>
              <a:rPr lang="nl-NL" altLang="nl-NL" smtClean="0"/>
              <a:t>et chassis worden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gemonteerd.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b="1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 </a:t>
            </a:r>
          </a:p>
        </p:txBody>
      </p:sp>
      <p:pic>
        <p:nvPicPr>
          <p:cNvPr id="2" name="Picture 3" descr="C:\Users\Eigenaar\Documents\NVHR\PL36 versterker\IMG_609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6027582" cy="36843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24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Chassis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Op de bovenplaat worden de plaatsen van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</a:t>
            </a:r>
            <a:r>
              <a:rPr lang="nl-NL" altLang="nl-NL" smtClean="0"/>
              <a:t>e tansformatoren bepaald.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voedingstrafo komt in het midden en opzij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</a:t>
            </a:r>
            <a:r>
              <a:rPr lang="nl-NL" altLang="nl-NL" smtClean="0"/>
              <a:t>aarvan komen de uitgangstransformatoren.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De aansluitingen van de voedingstransformator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komen via een gat in de bovenplaat naar de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b</a:t>
            </a:r>
            <a:r>
              <a:rPr lang="nl-NL" altLang="nl-NL" smtClean="0"/>
              <a:t>innenzijde van het chassis.</a:t>
            </a:r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3"/>
            <a:ext cx="42497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Eigenaar\Documents\NVHR\PL36 versterker\bovenpla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789039"/>
            <a:ext cx="4249738" cy="28379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28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525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mtClean="0">
                <a:solidFill>
                  <a:srgbClr val="FF0000"/>
                </a:solidFill>
              </a:rPr>
              <a:t>Project PL36 stereoversterker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8312" y="1412777"/>
            <a:ext cx="8136136" cy="46911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sz="1600" b="1" smtClean="0"/>
              <a:t>Chassis</a:t>
            </a:r>
            <a:endParaRPr lang="nl-NL" altLang="nl-NL" sz="1600" b="1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Daarna kunnen de overige gaten worden geboord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e</a:t>
            </a:r>
            <a:r>
              <a:rPr lang="nl-NL" altLang="nl-NL" smtClean="0"/>
              <a:t>n uitgezaagd. 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Aangezien ik nog niet over een plaatschaar beschikte,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z</a:t>
            </a:r>
            <a:r>
              <a:rPr lang="nl-NL" altLang="nl-NL" smtClean="0"/>
              <a:t>ijn alle chassisdelen geknipt in de werkplaats van </a:t>
            </a: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Anton van den Oever die zo vriendelijk was zijn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w</a:t>
            </a:r>
            <a:r>
              <a:rPr lang="nl-NL" altLang="nl-NL" smtClean="0"/>
              <a:t>erkplaats ter beschikking te stellen.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voordeel van een dergelijke plaatschaar is dat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</a:t>
            </a:r>
            <a:r>
              <a:rPr lang="nl-NL" altLang="nl-NL" smtClean="0"/>
              <a:t>e chassisdelen tijdens het knippen netjes recht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blijven.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mtClean="0"/>
              <a:t>Dit is ook van belang m.b.t. de houten omlijsting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</a:t>
            </a:r>
            <a:r>
              <a:rPr lang="nl-NL" altLang="nl-NL" smtClean="0"/>
              <a:t>ie later om de bovenplaat wordt aangebracht.</a:t>
            </a:r>
            <a:endParaRPr lang="nl-NL" altLang="nl-NL" dirty="0" smtClean="0"/>
          </a:p>
        </p:txBody>
      </p:sp>
      <p:pic>
        <p:nvPicPr>
          <p:cNvPr id="5122" name="Picture 2" descr="C:\Users\Eigenaar\Documents\NVHR\PL36 versterker\bovenpla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68827"/>
            <a:ext cx="3981704" cy="2652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igenaar\Documents\NVHR\PL36 versterker\1107201518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24136"/>
            <a:ext cx="3981704" cy="29433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3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4029</TotalTime>
  <Words>1429</Words>
  <Application>Microsoft Office PowerPoint</Application>
  <PresentationFormat>Diavoorstelling (4:3)</PresentationFormat>
  <Paragraphs>389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  <vt:lpstr>Project PL36 stereoversterker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voeding</dc:title>
  <dc:creator>Vendriks</dc:creator>
  <dc:description>Project Voeding PE 4820</dc:description>
  <cp:lastModifiedBy>Eigenaar</cp:lastModifiedBy>
  <cp:revision>453</cp:revision>
  <dcterms:created xsi:type="dcterms:W3CDTF">2013-02-07T15:07:15Z</dcterms:created>
  <dcterms:modified xsi:type="dcterms:W3CDTF">2015-10-01T15:56:29Z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Project voeding</vt:lpwstr>
  </property>
  <property fmtid="{D5CDD505-2E9C-101B-9397-08002B2CF9AE}" pid="3" name="SlideDescription">
    <vt:lpwstr>Project Voeding PE 4820</vt:lpwstr>
  </property>
</Properties>
</file>