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70" r:id="rId2"/>
    <p:sldId id="295" r:id="rId3"/>
    <p:sldId id="308" r:id="rId4"/>
    <p:sldId id="291" r:id="rId5"/>
    <p:sldId id="307" r:id="rId6"/>
    <p:sldId id="292" r:id="rId7"/>
    <p:sldId id="309" r:id="rId8"/>
    <p:sldId id="310" r:id="rId9"/>
    <p:sldId id="311" r:id="rId10"/>
    <p:sldId id="313" r:id="rId11"/>
    <p:sldId id="312" r:id="rId12"/>
    <p:sldId id="314" r:id="rId13"/>
    <p:sldId id="315" r:id="rId14"/>
    <p:sldId id="316" r:id="rId15"/>
  </p:sldIdLst>
  <p:sldSz cx="9144000" cy="6858000" type="screen4x3"/>
  <p:notesSz cx="6858000" cy="9144000"/>
  <p:defaultTextStyle>
    <a:defPPr>
      <a:defRPr lang="nl-NL"/>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A9A57"/>
    <a:srgbClr val="162C16"/>
    <a:srgbClr val="006600"/>
    <a:srgbClr val="3FA35E"/>
    <a:srgbClr val="00921F"/>
    <a:srgbClr val="A907A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18" autoAdjust="0"/>
    <p:restoredTop sz="94676" autoAdjust="0"/>
  </p:normalViewPr>
  <p:slideViewPr>
    <p:cSldViewPr>
      <p:cViewPr varScale="1">
        <p:scale>
          <a:sx n="87" d="100"/>
          <a:sy n="87" d="100"/>
        </p:scale>
        <p:origin x="-1032"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234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54DF889-6BA1-4024-AE01-AFD7FE828FCB}" type="datetimeFigureOut">
              <a:rPr lang="nl-NL" smtClean="0"/>
              <a:t>22-5-2015</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4610C4C-2357-4ABA-B931-871722617A55}" type="slidenum">
              <a:rPr lang="nl-NL" smtClean="0"/>
              <a:t>‹nr.›</a:t>
            </a:fld>
            <a:endParaRPr lang="nl-NL"/>
          </a:p>
        </p:txBody>
      </p:sp>
    </p:spTree>
    <p:extLst>
      <p:ext uri="{BB962C8B-B14F-4D97-AF65-F5344CB8AC3E}">
        <p14:creationId xmlns:p14="http://schemas.microsoft.com/office/powerpoint/2010/main" val="16881670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pPr>
              <a:defRPr/>
            </a:pPr>
            <a:fld id="{A90F759C-055C-4C90-8CD6-B3B16E5C08B6}" type="datetimeFigureOut">
              <a:rPr lang="nl-NL" smtClean="0"/>
              <a:pPr>
                <a:defRPr/>
              </a:pPr>
              <a:t>22-5-2015</a:t>
            </a:fld>
            <a:endParaRPr lang="nl-NL"/>
          </a:p>
        </p:txBody>
      </p:sp>
      <p:sp>
        <p:nvSpPr>
          <p:cNvPr id="5" name="Tijdelijke aanduiding voor voettekst 4"/>
          <p:cNvSpPr>
            <a:spLocks noGrp="1"/>
          </p:cNvSpPr>
          <p:nvPr>
            <p:ph type="ftr" sz="quarter" idx="11"/>
          </p:nvPr>
        </p:nvSpPr>
        <p:spPr/>
        <p:txBody>
          <a:bodyPr/>
          <a:lstStyle/>
          <a:p>
            <a:pPr>
              <a:defRPr/>
            </a:pPr>
            <a:endParaRPr lang="nl-NL"/>
          </a:p>
        </p:txBody>
      </p:sp>
      <p:sp>
        <p:nvSpPr>
          <p:cNvPr id="6" name="Tijdelijke aanduiding voor dianummer 5"/>
          <p:cNvSpPr>
            <a:spLocks noGrp="1"/>
          </p:cNvSpPr>
          <p:nvPr>
            <p:ph type="sldNum" sz="quarter" idx="12"/>
          </p:nvPr>
        </p:nvSpPr>
        <p:spPr/>
        <p:txBody>
          <a:bodyPr/>
          <a:lstStyle/>
          <a:p>
            <a:pPr>
              <a:defRPr/>
            </a:pPr>
            <a:fld id="{45966718-24A3-4DAD-A022-844B931B3C4E}" type="slidenum">
              <a:rPr lang="nl-NL" smtClean="0"/>
              <a:pPr>
                <a:defRPr/>
              </a:pPr>
              <a:t>‹nr.›</a:t>
            </a:fld>
            <a:endParaRPr lang="nl-NL"/>
          </a:p>
        </p:txBody>
      </p:sp>
    </p:spTree>
    <p:extLst>
      <p:ext uri="{BB962C8B-B14F-4D97-AF65-F5344CB8AC3E}">
        <p14:creationId xmlns:p14="http://schemas.microsoft.com/office/powerpoint/2010/main" val="1919028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pPr>
              <a:defRPr/>
            </a:pPr>
            <a:fld id="{FADEBEF3-7017-43C1-8987-4D41624A0524}" type="datetimeFigureOut">
              <a:rPr lang="nl-NL" smtClean="0"/>
              <a:pPr>
                <a:defRPr/>
              </a:pPr>
              <a:t>22-5-2015</a:t>
            </a:fld>
            <a:endParaRPr lang="nl-NL"/>
          </a:p>
        </p:txBody>
      </p:sp>
      <p:sp>
        <p:nvSpPr>
          <p:cNvPr id="5" name="Tijdelijke aanduiding voor voettekst 4"/>
          <p:cNvSpPr>
            <a:spLocks noGrp="1"/>
          </p:cNvSpPr>
          <p:nvPr>
            <p:ph type="ftr" sz="quarter" idx="11"/>
          </p:nvPr>
        </p:nvSpPr>
        <p:spPr/>
        <p:txBody>
          <a:bodyPr/>
          <a:lstStyle/>
          <a:p>
            <a:pPr>
              <a:defRPr/>
            </a:pPr>
            <a:endParaRPr lang="nl-NL"/>
          </a:p>
        </p:txBody>
      </p:sp>
      <p:sp>
        <p:nvSpPr>
          <p:cNvPr id="6" name="Tijdelijke aanduiding voor dianummer 5"/>
          <p:cNvSpPr>
            <a:spLocks noGrp="1"/>
          </p:cNvSpPr>
          <p:nvPr>
            <p:ph type="sldNum" sz="quarter" idx="12"/>
          </p:nvPr>
        </p:nvSpPr>
        <p:spPr/>
        <p:txBody>
          <a:bodyPr/>
          <a:lstStyle/>
          <a:p>
            <a:pPr>
              <a:defRPr/>
            </a:pPr>
            <a:fld id="{9CFA1298-1D57-4C34-8326-8FC2E129B330}" type="slidenum">
              <a:rPr lang="nl-NL" smtClean="0"/>
              <a:pPr>
                <a:defRPr/>
              </a:pPr>
              <a:t>‹nr.›</a:t>
            </a:fld>
            <a:endParaRPr lang="nl-NL"/>
          </a:p>
        </p:txBody>
      </p:sp>
    </p:spTree>
    <p:extLst>
      <p:ext uri="{BB962C8B-B14F-4D97-AF65-F5344CB8AC3E}">
        <p14:creationId xmlns:p14="http://schemas.microsoft.com/office/powerpoint/2010/main" val="15522985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pPr>
              <a:defRPr/>
            </a:pPr>
            <a:fld id="{E39BD245-9D63-49E9-81DB-7D2C796848AB}" type="datetimeFigureOut">
              <a:rPr lang="nl-NL" smtClean="0"/>
              <a:pPr>
                <a:defRPr/>
              </a:pPr>
              <a:t>22-5-2015</a:t>
            </a:fld>
            <a:endParaRPr lang="nl-NL"/>
          </a:p>
        </p:txBody>
      </p:sp>
      <p:sp>
        <p:nvSpPr>
          <p:cNvPr id="5" name="Tijdelijke aanduiding voor voettekst 4"/>
          <p:cNvSpPr>
            <a:spLocks noGrp="1"/>
          </p:cNvSpPr>
          <p:nvPr>
            <p:ph type="ftr" sz="quarter" idx="11"/>
          </p:nvPr>
        </p:nvSpPr>
        <p:spPr/>
        <p:txBody>
          <a:bodyPr/>
          <a:lstStyle/>
          <a:p>
            <a:pPr>
              <a:defRPr/>
            </a:pPr>
            <a:endParaRPr lang="nl-NL"/>
          </a:p>
        </p:txBody>
      </p:sp>
      <p:sp>
        <p:nvSpPr>
          <p:cNvPr id="6" name="Tijdelijke aanduiding voor dianummer 5"/>
          <p:cNvSpPr>
            <a:spLocks noGrp="1"/>
          </p:cNvSpPr>
          <p:nvPr>
            <p:ph type="sldNum" sz="quarter" idx="12"/>
          </p:nvPr>
        </p:nvSpPr>
        <p:spPr/>
        <p:txBody>
          <a:bodyPr/>
          <a:lstStyle/>
          <a:p>
            <a:pPr>
              <a:defRPr/>
            </a:pPr>
            <a:fld id="{C6835DB4-7233-458D-AA21-D2377AC8568E}" type="slidenum">
              <a:rPr lang="nl-NL" smtClean="0"/>
              <a:pPr>
                <a:defRPr/>
              </a:pPr>
              <a:t>‹nr.›</a:t>
            </a:fld>
            <a:endParaRPr lang="nl-NL"/>
          </a:p>
        </p:txBody>
      </p:sp>
    </p:spTree>
    <p:extLst>
      <p:ext uri="{BB962C8B-B14F-4D97-AF65-F5344CB8AC3E}">
        <p14:creationId xmlns:p14="http://schemas.microsoft.com/office/powerpoint/2010/main" val="19510541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pPr>
              <a:defRPr/>
            </a:pPr>
            <a:fld id="{4C30A605-5998-4AB9-9693-B62DD4E3B1F1}" type="datetimeFigureOut">
              <a:rPr lang="nl-NL" smtClean="0"/>
              <a:pPr>
                <a:defRPr/>
              </a:pPr>
              <a:t>22-5-2015</a:t>
            </a:fld>
            <a:endParaRPr lang="nl-NL"/>
          </a:p>
        </p:txBody>
      </p:sp>
      <p:sp>
        <p:nvSpPr>
          <p:cNvPr id="5" name="Tijdelijke aanduiding voor voettekst 4"/>
          <p:cNvSpPr>
            <a:spLocks noGrp="1"/>
          </p:cNvSpPr>
          <p:nvPr>
            <p:ph type="ftr" sz="quarter" idx="11"/>
          </p:nvPr>
        </p:nvSpPr>
        <p:spPr/>
        <p:txBody>
          <a:bodyPr/>
          <a:lstStyle/>
          <a:p>
            <a:pPr>
              <a:defRPr/>
            </a:pPr>
            <a:endParaRPr lang="nl-NL"/>
          </a:p>
        </p:txBody>
      </p:sp>
      <p:sp>
        <p:nvSpPr>
          <p:cNvPr id="6" name="Tijdelijke aanduiding voor dianummer 5"/>
          <p:cNvSpPr>
            <a:spLocks noGrp="1"/>
          </p:cNvSpPr>
          <p:nvPr>
            <p:ph type="sldNum" sz="quarter" idx="12"/>
          </p:nvPr>
        </p:nvSpPr>
        <p:spPr/>
        <p:txBody>
          <a:bodyPr/>
          <a:lstStyle/>
          <a:p>
            <a:pPr>
              <a:defRPr/>
            </a:pPr>
            <a:fld id="{37A1DFC5-AFAF-418A-970B-87A4C9B1EED2}" type="slidenum">
              <a:rPr lang="nl-NL" smtClean="0"/>
              <a:pPr>
                <a:defRPr/>
              </a:pPr>
              <a:t>‹nr.›</a:t>
            </a:fld>
            <a:endParaRPr lang="nl-NL"/>
          </a:p>
        </p:txBody>
      </p:sp>
    </p:spTree>
    <p:extLst>
      <p:ext uri="{BB962C8B-B14F-4D97-AF65-F5344CB8AC3E}">
        <p14:creationId xmlns:p14="http://schemas.microsoft.com/office/powerpoint/2010/main" val="1714453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pPr>
              <a:defRPr/>
            </a:pPr>
            <a:fld id="{7E06CF57-811A-4418-A390-080BADCC6F2F}" type="datetimeFigureOut">
              <a:rPr lang="nl-NL" smtClean="0"/>
              <a:pPr>
                <a:defRPr/>
              </a:pPr>
              <a:t>22-5-2015</a:t>
            </a:fld>
            <a:endParaRPr lang="nl-NL"/>
          </a:p>
        </p:txBody>
      </p:sp>
      <p:sp>
        <p:nvSpPr>
          <p:cNvPr id="5" name="Tijdelijke aanduiding voor voettekst 4"/>
          <p:cNvSpPr>
            <a:spLocks noGrp="1"/>
          </p:cNvSpPr>
          <p:nvPr>
            <p:ph type="ftr" sz="quarter" idx="11"/>
          </p:nvPr>
        </p:nvSpPr>
        <p:spPr/>
        <p:txBody>
          <a:bodyPr/>
          <a:lstStyle/>
          <a:p>
            <a:pPr>
              <a:defRPr/>
            </a:pPr>
            <a:endParaRPr lang="nl-NL"/>
          </a:p>
        </p:txBody>
      </p:sp>
      <p:sp>
        <p:nvSpPr>
          <p:cNvPr id="6" name="Tijdelijke aanduiding voor dianummer 5"/>
          <p:cNvSpPr>
            <a:spLocks noGrp="1"/>
          </p:cNvSpPr>
          <p:nvPr>
            <p:ph type="sldNum" sz="quarter" idx="12"/>
          </p:nvPr>
        </p:nvSpPr>
        <p:spPr/>
        <p:txBody>
          <a:bodyPr/>
          <a:lstStyle/>
          <a:p>
            <a:pPr>
              <a:defRPr/>
            </a:pPr>
            <a:fld id="{09EFA2D3-4B8A-46FC-BB89-D9E1EF82F6B0}" type="slidenum">
              <a:rPr lang="nl-NL" smtClean="0"/>
              <a:pPr>
                <a:defRPr/>
              </a:pPr>
              <a:t>‹nr.›</a:t>
            </a:fld>
            <a:endParaRPr lang="nl-NL"/>
          </a:p>
        </p:txBody>
      </p:sp>
    </p:spTree>
    <p:extLst>
      <p:ext uri="{BB962C8B-B14F-4D97-AF65-F5344CB8AC3E}">
        <p14:creationId xmlns:p14="http://schemas.microsoft.com/office/powerpoint/2010/main" val="27897972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pPr>
              <a:defRPr/>
            </a:pPr>
            <a:fld id="{4C34017C-41BF-469E-8306-85ACF94D8231}" type="datetimeFigureOut">
              <a:rPr lang="nl-NL" smtClean="0"/>
              <a:pPr>
                <a:defRPr/>
              </a:pPr>
              <a:t>22-5-2015</a:t>
            </a:fld>
            <a:endParaRPr lang="nl-NL"/>
          </a:p>
        </p:txBody>
      </p:sp>
      <p:sp>
        <p:nvSpPr>
          <p:cNvPr id="6" name="Tijdelijke aanduiding voor voettekst 5"/>
          <p:cNvSpPr>
            <a:spLocks noGrp="1"/>
          </p:cNvSpPr>
          <p:nvPr>
            <p:ph type="ftr" sz="quarter" idx="11"/>
          </p:nvPr>
        </p:nvSpPr>
        <p:spPr/>
        <p:txBody>
          <a:bodyPr/>
          <a:lstStyle/>
          <a:p>
            <a:pPr>
              <a:defRPr/>
            </a:pPr>
            <a:endParaRPr lang="nl-NL"/>
          </a:p>
        </p:txBody>
      </p:sp>
      <p:sp>
        <p:nvSpPr>
          <p:cNvPr id="7" name="Tijdelijke aanduiding voor dianummer 6"/>
          <p:cNvSpPr>
            <a:spLocks noGrp="1"/>
          </p:cNvSpPr>
          <p:nvPr>
            <p:ph type="sldNum" sz="quarter" idx="12"/>
          </p:nvPr>
        </p:nvSpPr>
        <p:spPr/>
        <p:txBody>
          <a:bodyPr/>
          <a:lstStyle/>
          <a:p>
            <a:pPr>
              <a:defRPr/>
            </a:pPr>
            <a:fld id="{F3ED4B23-8AF3-41C2-9976-F282FE442767}" type="slidenum">
              <a:rPr lang="nl-NL" smtClean="0"/>
              <a:pPr>
                <a:defRPr/>
              </a:pPr>
              <a:t>‹nr.›</a:t>
            </a:fld>
            <a:endParaRPr lang="nl-NL"/>
          </a:p>
        </p:txBody>
      </p:sp>
    </p:spTree>
    <p:extLst>
      <p:ext uri="{BB962C8B-B14F-4D97-AF65-F5344CB8AC3E}">
        <p14:creationId xmlns:p14="http://schemas.microsoft.com/office/powerpoint/2010/main" val="1382369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pPr>
              <a:defRPr/>
            </a:pPr>
            <a:fld id="{FA1A54A9-57BC-4E56-8CFA-DA3718F320F4}" type="datetimeFigureOut">
              <a:rPr lang="nl-NL" smtClean="0"/>
              <a:pPr>
                <a:defRPr/>
              </a:pPr>
              <a:t>22-5-2015</a:t>
            </a:fld>
            <a:endParaRPr lang="nl-NL"/>
          </a:p>
        </p:txBody>
      </p:sp>
      <p:sp>
        <p:nvSpPr>
          <p:cNvPr id="8" name="Tijdelijke aanduiding voor voettekst 7"/>
          <p:cNvSpPr>
            <a:spLocks noGrp="1"/>
          </p:cNvSpPr>
          <p:nvPr>
            <p:ph type="ftr" sz="quarter" idx="11"/>
          </p:nvPr>
        </p:nvSpPr>
        <p:spPr/>
        <p:txBody>
          <a:bodyPr/>
          <a:lstStyle/>
          <a:p>
            <a:pPr>
              <a:defRPr/>
            </a:pPr>
            <a:endParaRPr lang="nl-NL"/>
          </a:p>
        </p:txBody>
      </p:sp>
      <p:sp>
        <p:nvSpPr>
          <p:cNvPr id="9" name="Tijdelijke aanduiding voor dianummer 8"/>
          <p:cNvSpPr>
            <a:spLocks noGrp="1"/>
          </p:cNvSpPr>
          <p:nvPr>
            <p:ph type="sldNum" sz="quarter" idx="12"/>
          </p:nvPr>
        </p:nvSpPr>
        <p:spPr/>
        <p:txBody>
          <a:bodyPr/>
          <a:lstStyle/>
          <a:p>
            <a:pPr>
              <a:defRPr/>
            </a:pPr>
            <a:fld id="{89E4A71A-9CCD-4EB2-9023-4F692C277768}" type="slidenum">
              <a:rPr lang="nl-NL" smtClean="0"/>
              <a:pPr>
                <a:defRPr/>
              </a:pPr>
              <a:t>‹nr.›</a:t>
            </a:fld>
            <a:endParaRPr lang="nl-NL"/>
          </a:p>
        </p:txBody>
      </p:sp>
    </p:spTree>
    <p:extLst>
      <p:ext uri="{BB962C8B-B14F-4D97-AF65-F5344CB8AC3E}">
        <p14:creationId xmlns:p14="http://schemas.microsoft.com/office/powerpoint/2010/main" val="13983723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pPr>
              <a:defRPr/>
            </a:pPr>
            <a:fld id="{10629E35-5A6B-4F01-A832-F5D967134755}" type="datetimeFigureOut">
              <a:rPr lang="nl-NL" smtClean="0"/>
              <a:pPr>
                <a:defRPr/>
              </a:pPr>
              <a:t>22-5-2015</a:t>
            </a:fld>
            <a:endParaRPr lang="nl-NL"/>
          </a:p>
        </p:txBody>
      </p:sp>
      <p:sp>
        <p:nvSpPr>
          <p:cNvPr id="4" name="Tijdelijke aanduiding voor voettekst 3"/>
          <p:cNvSpPr>
            <a:spLocks noGrp="1"/>
          </p:cNvSpPr>
          <p:nvPr>
            <p:ph type="ftr" sz="quarter" idx="11"/>
          </p:nvPr>
        </p:nvSpPr>
        <p:spPr/>
        <p:txBody>
          <a:bodyPr/>
          <a:lstStyle/>
          <a:p>
            <a:pPr>
              <a:defRPr/>
            </a:pPr>
            <a:endParaRPr lang="nl-NL"/>
          </a:p>
        </p:txBody>
      </p:sp>
      <p:sp>
        <p:nvSpPr>
          <p:cNvPr id="5" name="Tijdelijke aanduiding voor dianummer 4"/>
          <p:cNvSpPr>
            <a:spLocks noGrp="1"/>
          </p:cNvSpPr>
          <p:nvPr>
            <p:ph type="sldNum" sz="quarter" idx="12"/>
          </p:nvPr>
        </p:nvSpPr>
        <p:spPr/>
        <p:txBody>
          <a:bodyPr/>
          <a:lstStyle/>
          <a:p>
            <a:pPr>
              <a:defRPr/>
            </a:pPr>
            <a:fld id="{A7C308F1-B82A-4FE3-A132-105DC797E821}" type="slidenum">
              <a:rPr lang="nl-NL" smtClean="0"/>
              <a:pPr>
                <a:defRPr/>
              </a:pPr>
              <a:t>‹nr.›</a:t>
            </a:fld>
            <a:endParaRPr lang="nl-NL"/>
          </a:p>
        </p:txBody>
      </p:sp>
    </p:spTree>
    <p:extLst>
      <p:ext uri="{BB962C8B-B14F-4D97-AF65-F5344CB8AC3E}">
        <p14:creationId xmlns:p14="http://schemas.microsoft.com/office/powerpoint/2010/main" val="10962669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pPr>
              <a:defRPr/>
            </a:pPr>
            <a:fld id="{A4782C55-6F60-41CD-8B87-800CD3328ECA}" type="datetimeFigureOut">
              <a:rPr lang="nl-NL" smtClean="0"/>
              <a:pPr>
                <a:defRPr/>
              </a:pPr>
              <a:t>22-5-2015</a:t>
            </a:fld>
            <a:endParaRPr lang="nl-NL"/>
          </a:p>
        </p:txBody>
      </p:sp>
      <p:sp>
        <p:nvSpPr>
          <p:cNvPr id="3" name="Tijdelijke aanduiding voor voettekst 2"/>
          <p:cNvSpPr>
            <a:spLocks noGrp="1"/>
          </p:cNvSpPr>
          <p:nvPr>
            <p:ph type="ftr" sz="quarter" idx="11"/>
          </p:nvPr>
        </p:nvSpPr>
        <p:spPr/>
        <p:txBody>
          <a:bodyPr/>
          <a:lstStyle/>
          <a:p>
            <a:pPr>
              <a:defRPr/>
            </a:pPr>
            <a:endParaRPr lang="nl-NL"/>
          </a:p>
        </p:txBody>
      </p:sp>
      <p:sp>
        <p:nvSpPr>
          <p:cNvPr id="4" name="Tijdelijke aanduiding voor dianummer 3"/>
          <p:cNvSpPr>
            <a:spLocks noGrp="1"/>
          </p:cNvSpPr>
          <p:nvPr>
            <p:ph type="sldNum" sz="quarter" idx="12"/>
          </p:nvPr>
        </p:nvSpPr>
        <p:spPr/>
        <p:txBody>
          <a:bodyPr/>
          <a:lstStyle/>
          <a:p>
            <a:pPr>
              <a:defRPr/>
            </a:pPr>
            <a:fld id="{88642B7E-4D54-4F9A-AC13-68018AFE387C}" type="slidenum">
              <a:rPr lang="nl-NL" smtClean="0"/>
              <a:pPr>
                <a:defRPr/>
              </a:pPr>
              <a:t>‹nr.›</a:t>
            </a:fld>
            <a:endParaRPr lang="nl-NL"/>
          </a:p>
        </p:txBody>
      </p:sp>
    </p:spTree>
    <p:extLst>
      <p:ext uri="{BB962C8B-B14F-4D97-AF65-F5344CB8AC3E}">
        <p14:creationId xmlns:p14="http://schemas.microsoft.com/office/powerpoint/2010/main" val="3297942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pPr>
              <a:defRPr/>
            </a:pPr>
            <a:fld id="{1D60BE9F-EC97-42DE-BCE4-9347F6D0C5A8}" type="datetimeFigureOut">
              <a:rPr lang="nl-NL" smtClean="0"/>
              <a:pPr>
                <a:defRPr/>
              </a:pPr>
              <a:t>22-5-2015</a:t>
            </a:fld>
            <a:endParaRPr lang="nl-NL"/>
          </a:p>
        </p:txBody>
      </p:sp>
      <p:sp>
        <p:nvSpPr>
          <p:cNvPr id="6" name="Tijdelijke aanduiding voor voettekst 5"/>
          <p:cNvSpPr>
            <a:spLocks noGrp="1"/>
          </p:cNvSpPr>
          <p:nvPr>
            <p:ph type="ftr" sz="quarter" idx="11"/>
          </p:nvPr>
        </p:nvSpPr>
        <p:spPr/>
        <p:txBody>
          <a:bodyPr/>
          <a:lstStyle/>
          <a:p>
            <a:pPr>
              <a:defRPr/>
            </a:pPr>
            <a:endParaRPr lang="nl-NL"/>
          </a:p>
        </p:txBody>
      </p:sp>
      <p:sp>
        <p:nvSpPr>
          <p:cNvPr id="7" name="Tijdelijke aanduiding voor dianummer 6"/>
          <p:cNvSpPr>
            <a:spLocks noGrp="1"/>
          </p:cNvSpPr>
          <p:nvPr>
            <p:ph type="sldNum" sz="quarter" idx="12"/>
          </p:nvPr>
        </p:nvSpPr>
        <p:spPr/>
        <p:txBody>
          <a:bodyPr/>
          <a:lstStyle/>
          <a:p>
            <a:pPr>
              <a:defRPr/>
            </a:pPr>
            <a:fld id="{81D335CF-B1E8-486F-9914-8E6A94ECA014}" type="slidenum">
              <a:rPr lang="nl-NL" smtClean="0"/>
              <a:pPr>
                <a:defRPr/>
              </a:pPr>
              <a:t>‹nr.›</a:t>
            </a:fld>
            <a:endParaRPr lang="nl-NL"/>
          </a:p>
        </p:txBody>
      </p:sp>
    </p:spTree>
    <p:extLst>
      <p:ext uri="{BB962C8B-B14F-4D97-AF65-F5344CB8AC3E}">
        <p14:creationId xmlns:p14="http://schemas.microsoft.com/office/powerpoint/2010/main" val="1550982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pPr>
              <a:defRPr/>
            </a:pPr>
            <a:fld id="{9064EA1A-9DD4-404C-B6B5-B63FBB585291}" type="datetimeFigureOut">
              <a:rPr lang="nl-NL" smtClean="0"/>
              <a:pPr>
                <a:defRPr/>
              </a:pPr>
              <a:t>22-5-2015</a:t>
            </a:fld>
            <a:endParaRPr lang="nl-NL"/>
          </a:p>
        </p:txBody>
      </p:sp>
      <p:sp>
        <p:nvSpPr>
          <p:cNvPr id="6" name="Tijdelijke aanduiding voor voettekst 5"/>
          <p:cNvSpPr>
            <a:spLocks noGrp="1"/>
          </p:cNvSpPr>
          <p:nvPr>
            <p:ph type="ftr" sz="quarter" idx="11"/>
          </p:nvPr>
        </p:nvSpPr>
        <p:spPr/>
        <p:txBody>
          <a:bodyPr/>
          <a:lstStyle/>
          <a:p>
            <a:pPr>
              <a:defRPr/>
            </a:pPr>
            <a:endParaRPr lang="nl-NL"/>
          </a:p>
        </p:txBody>
      </p:sp>
      <p:sp>
        <p:nvSpPr>
          <p:cNvPr id="7" name="Tijdelijke aanduiding voor dianummer 6"/>
          <p:cNvSpPr>
            <a:spLocks noGrp="1"/>
          </p:cNvSpPr>
          <p:nvPr>
            <p:ph type="sldNum" sz="quarter" idx="12"/>
          </p:nvPr>
        </p:nvSpPr>
        <p:spPr/>
        <p:txBody>
          <a:bodyPr/>
          <a:lstStyle/>
          <a:p>
            <a:pPr>
              <a:defRPr/>
            </a:pPr>
            <a:fld id="{56B02127-D280-4271-89BD-B108761FED1E}" type="slidenum">
              <a:rPr lang="nl-NL" smtClean="0"/>
              <a:pPr>
                <a:defRPr/>
              </a:pPr>
              <a:t>‹nr.›</a:t>
            </a:fld>
            <a:endParaRPr lang="nl-NL"/>
          </a:p>
        </p:txBody>
      </p:sp>
    </p:spTree>
    <p:extLst>
      <p:ext uri="{BB962C8B-B14F-4D97-AF65-F5344CB8AC3E}">
        <p14:creationId xmlns:p14="http://schemas.microsoft.com/office/powerpoint/2010/main" val="33976636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0000"/>
            <a:lum/>
          </a:blip>
          <a:srcRect/>
          <a:stretch>
            <a:fillRect l="-15000" r="-15000"/>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46CD468B-9141-4F36-A4BB-51421B1941E2}" type="datetimeFigureOut">
              <a:rPr lang="nl-NL" smtClean="0"/>
              <a:pPr>
                <a:defRPr/>
              </a:pPr>
              <a:t>22-5-2015</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E3E837CE-795F-44DF-B9EB-AAFAF66161DA}" type="slidenum">
              <a:rPr lang="nl-NL" smtClean="0"/>
              <a:pPr>
                <a:defRPr/>
              </a:pPr>
              <a:t>‹nr.›</a:t>
            </a:fld>
            <a:endParaRPr lang="nl-NL"/>
          </a:p>
        </p:txBody>
      </p:sp>
    </p:spTree>
    <p:extLst>
      <p:ext uri="{BB962C8B-B14F-4D97-AF65-F5344CB8AC3E}">
        <p14:creationId xmlns:p14="http://schemas.microsoft.com/office/powerpoint/2010/main" val="35627917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8.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8.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468312" y="549275"/>
            <a:ext cx="3527623" cy="525463"/>
          </a:xfrm>
          <a:effectLst>
            <a:outerShdw blurRad="50800" dist="38100" algn="l" rotWithShape="0">
              <a:prstClr val="black">
                <a:alpha val="40000"/>
              </a:prstClr>
            </a:outerShdw>
          </a:effectLst>
        </p:spPr>
        <p:txBody>
          <a:bodyPr rtlCol="0">
            <a:normAutofit/>
          </a:bodyPr>
          <a:lstStyle/>
          <a:p>
            <a:pPr eaLnBrk="1" fontAlgn="auto" hangingPunct="1">
              <a:spcAft>
                <a:spcPts val="0"/>
              </a:spcAft>
              <a:defRPr/>
            </a:pPr>
            <a:r>
              <a:rPr lang="nl-NL" smtClean="0">
                <a:solidFill>
                  <a:srgbClr val="FF0000"/>
                </a:solidFill>
              </a:rPr>
              <a:t>Project Supplement Ontvanger</a:t>
            </a:r>
            <a:endParaRPr lang="nl-NL" dirty="0">
              <a:solidFill>
                <a:srgbClr val="FF0000"/>
              </a:solidFill>
            </a:endParaRPr>
          </a:p>
        </p:txBody>
      </p:sp>
      <p:sp>
        <p:nvSpPr>
          <p:cNvPr id="2" name="Tijdelijke aanduiding voor tekst 1"/>
          <p:cNvSpPr>
            <a:spLocks noGrp="1"/>
          </p:cNvSpPr>
          <p:nvPr>
            <p:ph type="body" sz="half" idx="2"/>
          </p:nvPr>
        </p:nvSpPr>
        <p:spPr>
          <a:xfrm>
            <a:off x="457199" y="1435100"/>
            <a:ext cx="8112989" cy="5306268"/>
          </a:xfrm>
        </p:spPr>
        <p:txBody>
          <a:bodyPr>
            <a:normAutofit lnSpcReduction="10000"/>
          </a:bodyPr>
          <a:lstStyle/>
          <a:p>
            <a:r>
              <a:rPr lang="nl-NL" sz="1600" b="1" smtClean="0"/>
              <a:t>Inleiding</a:t>
            </a:r>
          </a:p>
          <a:p>
            <a:endParaRPr lang="nl-NL" sz="1600" b="1" smtClean="0"/>
          </a:p>
          <a:p>
            <a:endParaRPr lang="nl-NL" b="1"/>
          </a:p>
          <a:p>
            <a:endParaRPr lang="nl-NL" b="1"/>
          </a:p>
          <a:p>
            <a:endParaRPr lang="nl-NL" smtClean="0"/>
          </a:p>
          <a:p>
            <a:endParaRPr lang="nl-NL" b="1"/>
          </a:p>
          <a:p>
            <a:endParaRPr lang="nl-NL" b="1" smtClean="0"/>
          </a:p>
          <a:p>
            <a:endParaRPr lang="nl-NL" b="1"/>
          </a:p>
          <a:p>
            <a:endParaRPr lang="nl-NL" b="1" smtClean="0"/>
          </a:p>
          <a:p>
            <a:endParaRPr lang="nl-NL" b="1"/>
          </a:p>
          <a:p>
            <a:endParaRPr lang="nl-NL" b="1" smtClean="0"/>
          </a:p>
          <a:p>
            <a:endParaRPr lang="nl-NL" b="1"/>
          </a:p>
          <a:p>
            <a:endParaRPr lang="nl-NL" b="1" smtClean="0"/>
          </a:p>
          <a:p>
            <a:endParaRPr lang="nl-NL" smtClean="0"/>
          </a:p>
          <a:p>
            <a:pPr>
              <a:spcBef>
                <a:spcPts val="0"/>
              </a:spcBef>
            </a:pPr>
            <a:r>
              <a:rPr lang="nl-NL" smtClean="0"/>
              <a:t>Zo vertelt Jan Blan over het ontstaan van Radio Blan; Het blad voor jeugdige radio-amateurs dat begin 1960 voor het eerst uitkwam en werd uitgegeven door ‘De Muiderkring N.V.’ Het blad beschrijft de belevenissen van opa (dr. Blan), vader en kleinzoon (Jan) die centraal staan bij alle bouwontwerpen die in het blad zijn verschenen. </a:t>
            </a:r>
          </a:p>
          <a:p>
            <a:pPr>
              <a:spcBef>
                <a:spcPts val="0"/>
              </a:spcBef>
            </a:pPr>
            <a:r>
              <a:rPr lang="nl-NL" smtClean="0"/>
              <a:t>Eén daarvan speelt rond de radiobouwdoos Step-by-step; een serie van 4 opeenvolgende bouwdoosjes, van kristalontvanger tot een volwaardige middengolfontvanger met luidspreker in een metalen kastje.</a:t>
            </a:r>
          </a:p>
          <a:p>
            <a:pPr>
              <a:spcBef>
                <a:spcPts val="0"/>
              </a:spcBef>
            </a:pPr>
            <a:r>
              <a:rPr lang="nl-NL" smtClean="0"/>
              <a:t>In deze presentatie staat de bouw van een reflex-ontvanger </a:t>
            </a:r>
            <a:r>
              <a:rPr lang="nl-NL" i="1" smtClean="0"/>
              <a:t>“supplement Ontvanger”</a:t>
            </a:r>
            <a:r>
              <a:rPr lang="nl-NL" smtClean="0"/>
              <a:t> uit Radio Blan nr. 14 .</a:t>
            </a:r>
          </a:p>
          <a:p>
            <a:pPr>
              <a:spcBef>
                <a:spcPts val="0"/>
              </a:spcBef>
            </a:pPr>
            <a:r>
              <a:rPr lang="nl-NL" smtClean="0"/>
              <a:t>Het blad heeft helaas maar kort bestaan, in  juni 1966 verscheen het (nr. 36) voor het laatst.</a:t>
            </a:r>
          </a:p>
          <a:p>
            <a:pPr>
              <a:spcBef>
                <a:spcPts val="0"/>
              </a:spcBef>
            </a:pPr>
            <a:r>
              <a:rPr lang="nl-NL" sz="800" smtClean="0"/>
              <a:t>                 </a:t>
            </a:r>
          </a:p>
          <a:p>
            <a:pPr>
              <a:spcBef>
                <a:spcPts val="0"/>
              </a:spcBef>
            </a:pPr>
            <a:r>
              <a:rPr lang="nl-NL" sz="800" smtClean="0"/>
              <a:t>                                                                                                                                                                                                                                                                                                                                     bron: Radio Blan</a:t>
            </a:r>
          </a:p>
          <a:p>
            <a:pPr>
              <a:spcBef>
                <a:spcPts val="0"/>
              </a:spcBef>
            </a:pPr>
            <a:endParaRPr lang="nl-NL"/>
          </a:p>
          <a:p>
            <a:pPr>
              <a:spcBef>
                <a:spcPts val="0"/>
              </a:spcBef>
            </a:pPr>
            <a:endParaRPr lang="nl-NL" smtClean="0"/>
          </a:p>
        </p:txBody>
      </p:sp>
      <p:pic>
        <p:nvPicPr>
          <p:cNvPr id="1026" name="Picture 2" descr="C:\Users\Eigenaar\Documents\NVHR\Nederlandse Vereniging voor de Historie van de Radio_bestanden\0A-03 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864905"/>
            <a:ext cx="5328904" cy="273630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27" name="Picture 3" descr="C:\Users\Eigenaar\Documents\NVHR\Nederlandse Vereniging voor de Historie van de Radio_bestanden\0A-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6462" y="784859"/>
            <a:ext cx="2828925" cy="381635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468312" y="549275"/>
            <a:ext cx="3743647" cy="525463"/>
          </a:xfrm>
          <a:effectLst>
            <a:outerShdw blurRad="50800" dist="38100" algn="l" rotWithShape="0">
              <a:prstClr val="black">
                <a:alpha val="40000"/>
              </a:prstClr>
            </a:outerShdw>
          </a:effectLst>
        </p:spPr>
        <p:txBody>
          <a:bodyPr rtlCol="0">
            <a:normAutofit/>
          </a:bodyPr>
          <a:lstStyle/>
          <a:p>
            <a:pPr eaLnBrk="1" fontAlgn="auto" hangingPunct="1">
              <a:spcAft>
                <a:spcPts val="0"/>
              </a:spcAft>
              <a:defRPr/>
            </a:pPr>
            <a:r>
              <a:rPr lang="nl-NL" smtClean="0">
                <a:solidFill>
                  <a:srgbClr val="FF0000"/>
                </a:solidFill>
              </a:rPr>
              <a:t>Project Supplement Ontvanger</a:t>
            </a:r>
            <a:endParaRPr lang="nl-NL" dirty="0">
              <a:solidFill>
                <a:srgbClr val="FF0000"/>
              </a:solidFill>
            </a:endParaRPr>
          </a:p>
        </p:txBody>
      </p:sp>
      <p:sp>
        <p:nvSpPr>
          <p:cNvPr id="5123" name="Tijdelijke aanduiding voor tekst 5"/>
          <p:cNvSpPr>
            <a:spLocks noGrp="1"/>
          </p:cNvSpPr>
          <p:nvPr>
            <p:ph type="body" sz="half" idx="2"/>
          </p:nvPr>
        </p:nvSpPr>
        <p:spPr>
          <a:xfrm>
            <a:off x="468313" y="1412875"/>
            <a:ext cx="3311599" cy="4691063"/>
          </a:xfrm>
        </p:spPr>
        <p:txBody>
          <a:bodyPr/>
          <a:lstStyle/>
          <a:p>
            <a:pPr eaLnBrk="1" hangingPunct="1">
              <a:spcBef>
                <a:spcPct val="0"/>
              </a:spcBef>
            </a:pPr>
            <a:r>
              <a:rPr lang="nl-NL" altLang="nl-NL" sz="1600" b="1" smtClean="0"/>
              <a:t>De bouw</a:t>
            </a:r>
          </a:p>
          <a:p>
            <a:pPr eaLnBrk="1" hangingPunct="1">
              <a:spcBef>
                <a:spcPct val="0"/>
              </a:spcBef>
            </a:pPr>
            <a:endParaRPr lang="nl-NL" altLang="nl-NL"/>
          </a:p>
          <a:p>
            <a:pPr eaLnBrk="1" hangingPunct="1">
              <a:spcBef>
                <a:spcPct val="0"/>
              </a:spcBef>
            </a:pPr>
            <a:r>
              <a:rPr lang="nl-NL" altLang="nl-NL" smtClean="0"/>
              <a:t>Hier is begonnen met de bouw van de lf-versterker. De eerste transistor OC13 is aangebracht. De toltrimmer boven is de antennetrimmer. Deze levert een belangrijke bijdrage in de selectiviteit.</a:t>
            </a:r>
          </a:p>
          <a:p>
            <a:pPr eaLnBrk="1" hangingPunct="1">
              <a:spcBef>
                <a:spcPct val="0"/>
              </a:spcBef>
            </a:pPr>
            <a:endParaRPr lang="nl-NL" altLang="nl-NL"/>
          </a:p>
          <a:p>
            <a:pPr eaLnBrk="1" hangingPunct="1">
              <a:spcBef>
                <a:spcPct val="0"/>
              </a:spcBef>
            </a:pPr>
            <a:endParaRPr lang="nl-NL" altLang="nl-NL" b="1" smtClean="0"/>
          </a:p>
          <a:p>
            <a:pPr eaLnBrk="1" hangingPunct="1">
              <a:spcBef>
                <a:spcPct val="0"/>
              </a:spcBef>
            </a:pPr>
            <a:endParaRPr lang="nl-NL" altLang="nl-NL" smtClean="0"/>
          </a:p>
          <a:p>
            <a:pPr eaLnBrk="1" hangingPunct="1">
              <a:spcBef>
                <a:spcPct val="0"/>
              </a:spcBef>
            </a:pPr>
            <a:endParaRPr lang="nl-NL" altLang="nl-NL" smtClean="0"/>
          </a:p>
          <a:p>
            <a:pPr eaLnBrk="1" hangingPunct="1">
              <a:spcBef>
                <a:spcPct val="0"/>
              </a:spcBef>
            </a:pPr>
            <a:r>
              <a:rPr lang="nl-NL" altLang="nl-NL" smtClean="0"/>
              <a:t>De lf-versterker is hier afgemonteerd.</a:t>
            </a:r>
          </a:p>
          <a:p>
            <a:pPr eaLnBrk="1" hangingPunct="1">
              <a:spcBef>
                <a:spcPct val="0"/>
              </a:spcBef>
            </a:pPr>
            <a:r>
              <a:rPr lang="nl-NL" altLang="nl-NL" smtClean="0"/>
              <a:t>De eindtransistor (AC188) zit met het koel-blokje op het huis van de afstemconden-sator geschroefd.</a:t>
            </a:r>
            <a:endParaRPr lang="nl-NL" altLang="nl-NL"/>
          </a:p>
          <a:p>
            <a:pPr eaLnBrk="1" hangingPunct="1">
              <a:spcBef>
                <a:spcPct val="0"/>
              </a:spcBef>
            </a:pPr>
            <a:endParaRPr lang="nl-NL" altLang="nl-NL" smtClean="0"/>
          </a:p>
        </p:txBody>
      </p:sp>
      <p:pic>
        <p:nvPicPr>
          <p:cNvPr id="2" name="Picture 2" descr="C:\Users\Eigenaar\Documents\NVHR\Nederlandse Vereniging voor de Historie van de Radio_bestanden\begin lf versterk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6874" y="790278"/>
            <a:ext cx="4116843" cy="285474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6" name="Ovaal 5"/>
          <p:cNvSpPr/>
          <p:nvPr/>
        </p:nvSpPr>
        <p:spPr>
          <a:xfrm>
            <a:off x="7236296" y="2204864"/>
            <a:ext cx="1296144" cy="1277821"/>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051" name="Picture 3" descr="C:\Users\Eigenaar\Documents\NVHR\Nederlandse Vereniging voor de Historie van de Radio_bestanden\begin lf versterker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36874" y="3852460"/>
            <a:ext cx="4116843" cy="274563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9111" y="4293096"/>
            <a:ext cx="1322387" cy="129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6143621"/>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468312" y="549275"/>
            <a:ext cx="3743647" cy="525463"/>
          </a:xfrm>
          <a:effectLst>
            <a:outerShdw blurRad="50800" dist="38100" algn="l" rotWithShape="0">
              <a:prstClr val="black">
                <a:alpha val="40000"/>
              </a:prstClr>
            </a:outerShdw>
          </a:effectLst>
        </p:spPr>
        <p:txBody>
          <a:bodyPr rtlCol="0">
            <a:normAutofit/>
          </a:bodyPr>
          <a:lstStyle/>
          <a:p>
            <a:pPr eaLnBrk="1" fontAlgn="auto" hangingPunct="1">
              <a:spcAft>
                <a:spcPts val="0"/>
              </a:spcAft>
              <a:defRPr/>
            </a:pPr>
            <a:r>
              <a:rPr lang="nl-NL" smtClean="0">
                <a:solidFill>
                  <a:srgbClr val="FF0000"/>
                </a:solidFill>
              </a:rPr>
              <a:t>Project Supplement Ontvanger</a:t>
            </a:r>
            <a:endParaRPr lang="nl-NL" dirty="0">
              <a:solidFill>
                <a:srgbClr val="FF0000"/>
              </a:solidFill>
            </a:endParaRPr>
          </a:p>
        </p:txBody>
      </p:sp>
      <p:sp>
        <p:nvSpPr>
          <p:cNvPr id="5123" name="Tijdelijke aanduiding voor tekst 5"/>
          <p:cNvSpPr>
            <a:spLocks noGrp="1"/>
          </p:cNvSpPr>
          <p:nvPr>
            <p:ph type="body" sz="half" idx="2"/>
          </p:nvPr>
        </p:nvSpPr>
        <p:spPr>
          <a:xfrm>
            <a:off x="468313" y="1412875"/>
            <a:ext cx="3311599" cy="4691063"/>
          </a:xfrm>
        </p:spPr>
        <p:txBody>
          <a:bodyPr/>
          <a:lstStyle/>
          <a:p>
            <a:pPr eaLnBrk="1" hangingPunct="1">
              <a:spcBef>
                <a:spcPct val="0"/>
              </a:spcBef>
            </a:pPr>
            <a:r>
              <a:rPr lang="nl-NL" altLang="nl-NL" sz="1600" b="1" smtClean="0"/>
              <a:t>De bouw</a:t>
            </a:r>
          </a:p>
          <a:p>
            <a:pPr eaLnBrk="1" hangingPunct="1">
              <a:spcBef>
                <a:spcPct val="0"/>
              </a:spcBef>
            </a:pPr>
            <a:endParaRPr lang="nl-NL" altLang="nl-NL"/>
          </a:p>
          <a:p>
            <a:pPr eaLnBrk="1" hangingPunct="1">
              <a:spcBef>
                <a:spcPct val="0"/>
              </a:spcBef>
            </a:pPr>
            <a:r>
              <a:rPr lang="nl-NL" altLang="nl-NL" smtClean="0"/>
              <a:t>Als alles klaar is en getest kan het toestel in de kast worden ingebouwd.</a:t>
            </a:r>
          </a:p>
          <a:p>
            <a:pPr eaLnBrk="1" hangingPunct="1">
              <a:spcBef>
                <a:spcPct val="0"/>
              </a:spcBef>
            </a:pPr>
            <a:endParaRPr lang="nl-NL" altLang="nl-NL" smtClean="0"/>
          </a:p>
          <a:p>
            <a:pPr eaLnBrk="1" hangingPunct="1">
              <a:spcBef>
                <a:spcPct val="0"/>
              </a:spcBef>
            </a:pPr>
            <a:endParaRPr lang="nl-NL" altLang="nl-NL"/>
          </a:p>
          <a:p>
            <a:pPr eaLnBrk="1" hangingPunct="1">
              <a:spcBef>
                <a:spcPct val="0"/>
              </a:spcBef>
            </a:pPr>
            <a:endParaRPr lang="nl-NL" altLang="nl-NL" smtClean="0"/>
          </a:p>
        </p:txBody>
      </p:sp>
      <p:pic>
        <p:nvPicPr>
          <p:cNvPr id="1028" name="Picture 4" descr="C:\Users\Eigenaar\Documents\NVHR\Nederlandse Vereniging voor de Historie van de Radio_bestanden\samenbouw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4519" y="928123"/>
            <a:ext cx="4071938" cy="271462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Eigenaar\Documents\NVHR\Nederlandse Vereniging voor de Historie van de Radio_bestanden\samenbouwen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1889" y="3850704"/>
            <a:ext cx="4104457" cy="2736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791390"/>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468312" y="549275"/>
            <a:ext cx="3743647" cy="525463"/>
          </a:xfrm>
          <a:effectLst>
            <a:outerShdw blurRad="50800" dist="38100" algn="l" rotWithShape="0">
              <a:prstClr val="black">
                <a:alpha val="40000"/>
              </a:prstClr>
            </a:outerShdw>
          </a:effectLst>
        </p:spPr>
        <p:txBody>
          <a:bodyPr rtlCol="0">
            <a:normAutofit/>
          </a:bodyPr>
          <a:lstStyle/>
          <a:p>
            <a:pPr eaLnBrk="1" fontAlgn="auto" hangingPunct="1">
              <a:spcAft>
                <a:spcPts val="0"/>
              </a:spcAft>
              <a:defRPr/>
            </a:pPr>
            <a:r>
              <a:rPr lang="nl-NL" smtClean="0">
                <a:solidFill>
                  <a:srgbClr val="FF0000"/>
                </a:solidFill>
              </a:rPr>
              <a:t>Project Supplement Ontvanger</a:t>
            </a:r>
            <a:endParaRPr lang="nl-NL" dirty="0">
              <a:solidFill>
                <a:srgbClr val="FF0000"/>
              </a:solidFill>
            </a:endParaRPr>
          </a:p>
        </p:txBody>
      </p:sp>
      <p:sp>
        <p:nvSpPr>
          <p:cNvPr id="5123" name="Tijdelijke aanduiding voor tekst 5"/>
          <p:cNvSpPr>
            <a:spLocks noGrp="1"/>
          </p:cNvSpPr>
          <p:nvPr>
            <p:ph type="body" sz="half" idx="2"/>
          </p:nvPr>
        </p:nvSpPr>
        <p:spPr>
          <a:xfrm>
            <a:off x="468313" y="1412875"/>
            <a:ext cx="3311599" cy="4691063"/>
          </a:xfrm>
        </p:spPr>
        <p:txBody>
          <a:bodyPr/>
          <a:lstStyle/>
          <a:p>
            <a:pPr eaLnBrk="1" hangingPunct="1">
              <a:spcBef>
                <a:spcPct val="0"/>
              </a:spcBef>
            </a:pPr>
            <a:r>
              <a:rPr lang="nl-NL" altLang="nl-NL" sz="1600" b="1" smtClean="0"/>
              <a:t>De bouw</a:t>
            </a:r>
          </a:p>
          <a:p>
            <a:pPr eaLnBrk="1" hangingPunct="1">
              <a:spcBef>
                <a:spcPct val="0"/>
              </a:spcBef>
            </a:pPr>
            <a:endParaRPr lang="nl-NL" altLang="nl-NL" smtClean="0"/>
          </a:p>
          <a:p>
            <a:pPr eaLnBrk="1" hangingPunct="1">
              <a:spcBef>
                <a:spcPct val="0"/>
              </a:spcBef>
            </a:pPr>
            <a:r>
              <a:rPr lang="nl-NL" altLang="nl-NL" smtClean="0"/>
              <a:t>Van een stuk gaatjes-aluminium is een achterwand uitgezaagd. Met parker-schroefjes wordt die vastgezet.</a:t>
            </a:r>
            <a:endParaRPr lang="nl-NL" altLang="nl-NL"/>
          </a:p>
          <a:p>
            <a:pPr eaLnBrk="1" hangingPunct="1">
              <a:spcBef>
                <a:spcPct val="0"/>
              </a:spcBef>
            </a:pPr>
            <a:endParaRPr lang="nl-NL" altLang="nl-NL" b="1" smtClean="0"/>
          </a:p>
          <a:p>
            <a:pPr eaLnBrk="1" hangingPunct="1">
              <a:spcBef>
                <a:spcPct val="0"/>
              </a:spcBef>
            </a:pPr>
            <a:endParaRPr lang="nl-NL" altLang="nl-NL" smtClean="0"/>
          </a:p>
          <a:p>
            <a:pPr eaLnBrk="1" hangingPunct="1">
              <a:spcBef>
                <a:spcPct val="0"/>
              </a:spcBef>
            </a:pPr>
            <a:endParaRPr lang="nl-NL" altLang="nl-NL"/>
          </a:p>
          <a:p>
            <a:pPr eaLnBrk="1" hangingPunct="1">
              <a:spcBef>
                <a:spcPct val="0"/>
              </a:spcBef>
            </a:pPr>
            <a:endParaRPr lang="nl-NL" altLang="nl-NL" smtClean="0"/>
          </a:p>
          <a:p>
            <a:pPr eaLnBrk="1" hangingPunct="1">
              <a:spcBef>
                <a:spcPct val="0"/>
              </a:spcBef>
            </a:pPr>
            <a:endParaRPr lang="nl-NL" altLang="nl-NL"/>
          </a:p>
          <a:p>
            <a:pPr eaLnBrk="1" hangingPunct="1">
              <a:spcBef>
                <a:spcPct val="0"/>
              </a:spcBef>
            </a:pPr>
            <a:endParaRPr lang="nl-NL" altLang="nl-NL" smtClean="0"/>
          </a:p>
          <a:p>
            <a:pPr eaLnBrk="1" hangingPunct="1">
              <a:spcBef>
                <a:spcPct val="0"/>
              </a:spcBef>
            </a:pPr>
            <a:endParaRPr lang="nl-NL" altLang="nl-NL"/>
          </a:p>
          <a:p>
            <a:pPr eaLnBrk="1" hangingPunct="1">
              <a:spcBef>
                <a:spcPct val="0"/>
              </a:spcBef>
            </a:pPr>
            <a:r>
              <a:rPr lang="nl-NL" altLang="nl-NL" smtClean="0"/>
              <a:t>Hierop dienen nog de aansluitingen voor antenne en aarde te worden gemonteerd.</a:t>
            </a:r>
          </a:p>
          <a:p>
            <a:pPr eaLnBrk="1" hangingPunct="1">
              <a:spcBef>
                <a:spcPct val="0"/>
              </a:spcBef>
            </a:pPr>
            <a:r>
              <a:rPr lang="nl-NL" altLang="nl-NL" smtClean="0"/>
              <a:t>Ook mag de batterijbak niet worden vergeten. Op een 9 Volt batterij speelt de radio uitstekend.</a:t>
            </a:r>
          </a:p>
        </p:txBody>
      </p:sp>
      <p:pic>
        <p:nvPicPr>
          <p:cNvPr id="3074" name="Picture 2" descr="C:\Users\Eigenaar\Documents\NVHR\Nederlandse Vereniging voor de Historie van de Radio_bestanden\achterwan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3857533"/>
            <a:ext cx="3999930" cy="266662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Eigenaar\Documents\NVHR\Nederlandse Vereniging voor de Historie van de Radio_bestanden\achterwand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873134"/>
            <a:ext cx="3999930" cy="2666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3040029"/>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468312" y="549275"/>
            <a:ext cx="3743647" cy="525463"/>
          </a:xfrm>
          <a:effectLst>
            <a:outerShdw blurRad="50800" dist="38100" algn="l" rotWithShape="0">
              <a:prstClr val="black">
                <a:alpha val="40000"/>
              </a:prstClr>
            </a:outerShdw>
          </a:effectLst>
        </p:spPr>
        <p:txBody>
          <a:bodyPr rtlCol="0">
            <a:normAutofit/>
          </a:bodyPr>
          <a:lstStyle/>
          <a:p>
            <a:pPr eaLnBrk="1" fontAlgn="auto" hangingPunct="1">
              <a:spcAft>
                <a:spcPts val="0"/>
              </a:spcAft>
              <a:defRPr/>
            </a:pPr>
            <a:r>
              <a:rPr lang="nl-NL" smtClean="0">
                <a:solidFill>
                  <a:srgbClr val="FF0000"/>
                </a:solidFill>
              </a:rPr>
              <a:t>Project Supplement Ontvanger</a:t>
            </a:r>
            <a:endParaRPr lang="nl-NL" dirty="0">
              <a:solidFill>
                <a:srgbClr val="FF0000"/>
              </a:solidFill>
            </a:endParaRPr>
          </a:p>
        </p:txBody>
      </p:sp>
      <p:sp>
        <p:nvSpPr>
          <p:cNvPr id="5123" name="Tijdelijke aanduiding voor tekst 5"/>
          <p:cNvSpPr>
            <a:spLocks noGrp="1"/>
          </p:cNvSpPr>
          <p:nvPr>
            <p:ph type="body" sz="half" idx="2"/>
          </p:nvPr>
        </p:nvSpPr>
        <p:spPr>
          <a:xfrm>
            <a:off x="468313" y="1412875"/>
            <a:ext cx="3311599" cy="4691063"/>
          </a:xfrm>
        </p:spPr>
        <p:txBody>
          <a:bodyPr/>
          <a:lstStyle/>
          <a:p>
            <a:pPr eaLnBrk="1" hangingPunct="1">
              <a:spcBef>
                <a:spcPct val="0"/>
              </a:spcBef>
            </a:pPr>
            <a:r>
              <a:rPr lang="nl-NL" altLang="nl-NL" sz="1600" b="1" smtClean="0"/>
              <a:t>De bouw</a:t>
            </a:r>
            <a:endParaRPr lang="nl-NL" altLang="nl-NL" smtClean="0"/>
          </a:p>
          <a:p>
            <a:pPr eaLnBrk="1" hangingPunct="1">
              <a:spcBef>
                <a:spcPct val="0"/>
              </a:spcBef>
            </a:pPr>
            <a:endParaRPr lang="nl-NL" altLang="nl-NL"/>
          </a:p>
          <a:p>
            <a:pPr eaLnBrk="1" hangingPunct="1">
              <a:spcBef>
                <a:spcPct val="0"/>
              </a:spcBef>
            </a:pPr>
            <a:r>
              <a:rPr lang="nl-NL" altLang="nl-NL" smtClean="0"/>
              <a:t>Als de achterwand klaar is, kan de radio worden dichtgeschroefd. </a:t>
            </a:r>
            <a:r>
              <a:rPr lang="nl-NL" altLang="nl-NL"/>
              <a:t>R</a:t>
            </a:r>
            <a:r>
              <a:rPr lang="nl-NL" altLang="nl-NL" smtClean="0"/>
              <a:t>echts ligt nog het doosje waar de afstemcondensator in heeft gezeten.</a:t>
            </a:r>
          </a:p>
          <a:p>
            <a:pPr eaLnBrk="1" hangingPunct="1">
              <a:spcBef>
                <a:spcPct val="0"/>
              </a:spcBef>
            </a:pPr>
            <a:endParaRPr lang="nl-NL" altLang="nl-NL" sz="1600" b="1"/>
          </a:p>
          <a:p>
            <a:pPr eaLnBrk="1" hangingPunct="1">
              <a:spcBef>
                <a:spcPct val="0"/>
              </a:spcBef>
            </a:pPr>
            <a:endParaRPr lang="nl-NL" altLang="nl-NL" smtClean="0"/>
          </a:p>
          <a:p>
            <a:pPr eaLnBrk="1" hangingPunct="1">
              <a:spcBef>
                <a:spcPct val="0"/>
              </a:spcBef>
            </a:pPr>
            <a:endParaRPr lang="nl-NL" altLang="nl-NL"/>
          </a:p>
          <a:p>
            <a:pPr eaLnBrk="1" hangingPunct="1">
              <a:spcBef>
                <a:spcPct val="0"/>
              </a:spcBef>
            </a:pPr>
            <a:endParaRPr lang="nl-NL" altLang="nl-NL" b="1" smtClean="0"/>
          </a:p>
          <a:p>
            <a:pPr eaLnBrk="1" hangingPunct="1">
              <a:spcBef>
                <a:spcPct val="0"/>
              </a:spcBef>
            </a:pPr>
            <a:endParaRPr lang="nl-NL" altLang="nl-NL" b="1"/>
          </a:p>
          <a:p>
            <a:pPr eaLnBrk="1" hangingPunct="1">
              <a:spcBef>
                <a:spcPct val="0"/>
              </a:spcBef>
            </a:pPr>
            <a:endParaRPr lang="nl-NL" altLang="nl-NL" b="1" smtClean="0"/>
          </a:p>
          <a:p>
            <a:pPr eaLnBrk="1" hangingPunct="1">
              <a:spcBef>
                <a:spcPct val="0"/>
              </a:spcBef>
            </a:pPr>
            <a:endParaRPr lang="nl-NL" altLang="nl-NL" smtClean="0"/>
          </a:p>
          <a:p>
            <a:pPr eaLnBrk="1" hangingPunct="1">
              <a:spcBef>
                <a:spcPct val="0"/>
              </a:spcBef>
            </a:pPr>
            <a:r>
              <a:rPr lang="nl-NL" altLang="nl-NL" smtClean="0"/>
              <a:t>Het toestel speelt nu bij Martin van Vliet in zijn werkplaats en geeft hem hopelijk veel luisterplezier. Vrijwel alle onderdelen zijn door Martin geleverd. </a:t>
            </a:r>
          </a:p>
          <a:p>
            <a:pPr eaLnBrk="1" hangingPunct="1">
              <a:spcBef>
                <a:spcPct val="0"/>
              </a:spcBef>
            </a:pPr>
            <a:r>
              <a:rPr lang="nl-NL" altLang="nl-NL" smtClean="0"/>
              <a:t>Dat de radio </a:t>
            </a:r>
            <a:r>
              <a:rPr lang="nl-NL" altLang="nl-NL" smtClean="0"/>
              <a:t>een </a:t>
            </a:r>
            <a:r>
              <a:rPr lang="nl-NL" altLang="nl-NL" smtClean="0"/>
              <a:t>cadeau was </a:t>
            </a:r>
            <a:r>
              <a:rPr lang="nl-NL" altLang="nl-NL" smtClean="0"/>
              <a:t>voor zijn </a:t>
            </a:r>
            <a:r>
              <a:rPr lang="nl-NL" altLang="nl-NL" smtClean="0"/>
              <a:t>verjaardag is te zien op de volgende dia.</a:t>
            </a:r>
            <a:endParaRPr lang="nl-NL" altLang="nl-NL"/>
          </a:p>
          <a:p>
            <a:pPr eaLnBrk="1" hangingPunct="1">
              <a:spcBef>
                <a:spcPct val="0"/>
              </a:spcBef>
            </a:pPr>
            <a:endParaRPr lang="nl-NL" altLang="nl-NL" smtClean="0"/>
          </a:p>
          <a:p>
            <a:pPr eaLnBrk="1" hangingPunct="1">
              <a:spcBef>
                <a:spcPct val="0"/>
              </a:spcBef>
            </a:pPr>
            <a:endParaRPr lang="nl-NL" altLang="nl-NL"/>
          </a:p>
          <a:p>
            <a:pPr eaLnBrk="1" hangingPunct="1">
              <a:spcBef>
                <a:spcPct val="0"/>
              </a:spcBef>
            </a:pPr>
            <a:endParaRPr lang="nl-NL" altLang="nl-NL" smtClean="0"/>
          </a:p>
        </p:txBody>
      </p:sp>
      <p:pic>
        <p:nvPicPr>
          <p:cNvPr id="4098" name="Picture 2" descr="C:\Users\Eigenaar\Documents\NVHR\Nederlandse Vereniging voor de Historie van de Radio_bestanden\achterwand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812955"/>
            <a:ext cx="4143946" cy="276263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Eigenaar\Documents\NVHR\Nederlandse Vereniging voor de Historie van de Radio_bestanden\klaa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2442" y="3708513"/>
            <a:ext cx="4193504" cy="2795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6845260"/>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468312" y="549275"/>
            <a:ext cx="3743647" cy="525463"/>
          </a:xfrm>
          <a:effectLst>
            <a:outerShdw blurRad="50800" dist="38100" algn="l" rotWithShape="0">
              <a:prstClr val="black">
                <a:alpha val="40000"/>
              </a:prstClr>
            </a:outerShdw>
          </a:effectLst>
        </p:spPr>
        <p:txBody>
          <a:bodyPr rtlCol="0">
            <a:normAutofit/>
          </a:bodyPr>
          <a:lstStyle/>
          <a:p>
            <a:pPr eaLnBrk="1" fontAlgn="auto" hangingPunct="1">
              <a:spcAft>
                <a:spcPts val="0"/>
              </a:spcAft>
              <a:defRPr/>
            </a:pPr>
            <a:r>
              <a:rPr lang="nl-NL" smtClean="0">
                <a:solidFill>
                  <a:srgbClr val="FF0000"/>
                </a:solidFill>
              </a:rPr>
              <a:t>Project Supplement Ontvanger</a:t>
            </a:r>
            <a:endParaRPr lang="nl-NL" dirty="0">
              <a:solidFill>
                <a:srgbClr val="FF0000"/>
              </a:solidFill>
            </a:endParaRPr>
          </a:p>
        </p:txBody>
      </p:sp>
      <p:sp>
        <p:nvSpPr>
          <p:cNvPr id="5123" name="Tijdelijke aanduiding voor tekst 5"/>
          <p:cNvSpPr>
            <a:spLocks noGrp="1"/>
          </p:cNvSpPr>
          <p:nvPr>
            <p:ph type="body" sz="half" idx="2"/>
          </p:nvPr>
        </p:nvSpPr>
        <p:spPr>
          <a:xfrm>
            <a:off x="468313" y="1412875"/>
            <a:ext cx="8064127" cy="5256485"/>
          </a:xfrm>
        </p:spPr>
        <p:txBody>
          <a:bodyPr>
            <a:normAutofit/>
          </a:bodyPr>
          <a:lstStyle/>
          <a:p>
            <a:pPr eaLnBrk="1" hangingPunct="1">
              <a:spcBef>
                <a:spcPct val="0"/>
              </a:spcBef>
            </a:pPr>
            <a:r>
              <a:rPr lang="nl-NL" altLang="nl-NL" sz="1600" b="1" smtClean="0"/>
              <a:t>Met dank aan:</a:t>
            </a:r>
          </a:p>
          <a:p>
            <a:pPr eaLnBrk="1" hangingPunct="1">
              <a:spcBef>
                <a:spcPct val="0"/>
              </a:spcBef>
            </a:pPr>
            <a:endParaRPr lang="nl-NL" altLang="nl-NL" sz="1600" b="1"/>
          </a:p>
          <a:p>
            <a:pPr eaLnBrk="1" hangingPunct="1">
              <a:spcBef>
                <a:spcPct val="0"/>
              </a:spcBef>
            </a:pPr>
            <a:endParaRPr lang="nl-NL" altLang="nl-NL" sz="1600" b="1" smtClean="0"/>
          </a:p>
          <a:p>
            <a:pPr eaLnBrk="1" hangingPunct="1">
              <a:spcBef>
                <a:spcPct val="0"/>
              </a:spcBef>
            </a:pPr>
            <a:r>
              <a:rPr lang="nl-NL" altLang="nl-NL" smtClean="0"/>
              <a:t>Martin van Vliet</a:t>
            </a:r>
          </a:p>
          <a:p>
            <a:pPr eaLnBrk="1" hangingPunct="1">
              <a:spcBef>
                <a:spcPct val="0"/>
              </a:spcBef>
            </a:pPr>
            <a:r>
              <a:rPr lang="nl-NL" altLang="nl-NL" smtClean="0"/>
              <a:t>Sietze Osinga</a:t>
            </a:r>
          </a:p>
          <a:p>
            <a:pPr eaLnBrk="1" hangingPunct="1">
              <a:spcBef>
                <a:spcPct val="0"/>
              </a:spcBef>
            </a:pPr>
            <a:r>
              <a:rPr lang="nl-NL" altLang="nl-NL" smtClean="0"/>
              <a:t>Leo Bolier</a:t>
            </a:r>
          </a:p>
          <a:p>
            <a:pPr eaLnBrk="1" hangingPunct="1">
              <a:spcBef>
                <a:spcPct val="0"/>
              </a:spcBef>
            </a:pPr>
            <a:endParaRPr lang="nl-NL" altLang="nl-NL" b="1" smtClean="0"/>
          </a:p>
          <a:p>
            <a:pPr eaLnBrk="1" hangingPunct="1">
              <a:spcBef>
                <a:spcPct val="0"/>
              </a:spcBef>
            </a:pPr>
            <a:r>
              <a:rPr lang="nl-NL" altLang="nl-NL" sz="1600" b="1" smtClean="0"/>
              <a:t>Speciale dank:</a:t>
            </a:r>
          </a:p>
          <a:p>
            <a:pPr eaLnBrk="1" hangingPunct="1">
              <a:spcBef>
                <a:spcPct val="0"/>
              </a:spcBef>
            </a:pPr>
            <a:endParaRPr lang="nl-NL" altLang="nl-NL" sz="1600" b="1"/>
          </a:p>
          <a:p>
            <a:pPr eaLnBrk="1" hangingPunct="1">
              <a:spcBef>
                <a:spcPct val="0"/>
              </a:spcBef>
            </a:pPr>
            <a:endParaRPr lang="nl-NL" altLang="nl-NL" sz="1600" b="1" smtClean="0"/>
          </a:p>
          <a:p>
            <a:pPr eaLnBrk="1" hangingPunct="1">
              <a:spcBef>
                <a:spcPct val="0"/>
              </a:spcBef>
            </a:pPr>
            <a:endParaRPr lang="nl-NL" altLang="nl-NL" sz="1600" b="1" smtClean="0"/>
          </a:p>
          <a:p>
            <a:pPr eaLnBrk="1" hangingPunct="1">
              <a:spcBef>
                <a:spcPct val="0"/>
              </a:spcBef>
            </a:pPr>
            <a:endParaRPr lang="nl-NL" altLang="nl-NL" sz="1600" b="1"/>
          </a:p>
          <a:p>
            <a:pPr eaLnBrk="1" hangingPunct="1">
              <a:spcBef>
                <a:spcPct val="0"/>
              </a:spcBef>
            </a:pPr>
            <a:endParaRPr lang="nl-NL" altLang="nl-NL" sz="1600" b="1" smtClean="0"/>
          </a:p>
          <a:p>
            <a:pPr eaLnBrk="1" hangingPunct="1">
              <a:spcBef>
                <a:spcPct val="0"/>
              </a:spcBef>
            </a:pPr>
            <a:endParaRPr lang="nl-NL" altLang="nl-NL" sz="1600" b="1"/>
          </a:p>
          <a:p>
            <a:pPr eaLnBrk="1" hangingPunct="1">
              <a:spcBef>
                <a:spcPct val="0"/>
              </a:spcBef>
            </a:pPr>
            <a:endParaRPr lang="nl-NL" altLang="nl-NL" sz="1600" b="1"/>
          </a:p>
          <a:p>
            <a:pPr eaLnBrk="1" hangingPunct="1">
              <a:spcBef>
                <a:spcPct val="0"/>
              </a:spcBef>
            </a:pPr>
            <a:endParaRPr lang="nl-NL" altLang="nl-NL" sz="1600" b="1" smtClean="0"/>
          </a:p>
          <a:p>
            <a:pPr eaLnBrk="1" hangingPunct="1">
              <a:spcBef>
                <a:spcPct val="0"/>
              </a:spcBef>
            </a:pPr>
            <a:endParaRPr lang="nl-NL" altLang="nl-NL" sz="1600" b="1"/>
          </a:p>
          <a:p>
            <a:pPr eaLnBrk="1" hangingPunct="1">
              <a:spcBef>
                <a:spcPct val="0"/>
              </a:spcBef>
            </a:pPr>
            <a:endParaRPr lang="nl-NL" altLang="nl-NL" sz="1600" b="1"/>
          </a:p>
          <a:p>
            <a:pPr eaLnBrk="1" hangingPunct="1">
              <a:spcBef>
                <a:spcPct val="0"/>
              </a:spcBef>
            </a:pPr>
            <a:endParaRPr lang="nl-NL" altLang="nl-NL" sz="1600" b="1"/>
          </a:p>
          <a:p>
            <a:pPr>
              <a:spcBef>
                <a:spcPct val="0"/>
              </a:spcBef>
            </a:pPr>
            <a:r>
              <a:rPr lang="nl-NL" altLang="nl-NL" sz="800"/>
              <a:t>      </a:t>
            </a:r>
            <a:r>
              <a:rPr lang="nl-NL" altLang="nl-NL" sz="800" smtClean="0"/>
              <a:t> </a:t>
            </a:r>
            <a:r>
              <a:rPr lang="nl-NL" altLang="nl-NL" sz="800"/>
              <a:t>Illustarties :Han Lang</a:t>
            </a:r>
          </a:p>
          <a:p>
            <a:pPr eaLnBrk="1" hangingPunct="1">
              <a:spcBef>
                <a:spcPct val="0"/>
              </a:spcBef>
            </a:pPr>
            <a:r>
              <a:rPr lang="nl-NL" altLang="nl-NL" sz="1600" smtClean="0"/>
              <a:t>                                                                                                                                                  </a:t>
            </a:r>
            <a:r>
              <a:rPr lang="nl-NL" altLang="nl-NL" sz="800" smtClean="0"/>
              <a:t> foto: Martin van Vliet</a:t>
            </a:r>
          </a:p>
        </p:txBody>
      </p:sp>
      <p:pic>
        <p:nvPicPr>
          <p:cNvPr id="5122" name="Picture 2" descr="C:\Users\Eigenaar\Documents\NVHR\Nederlandse Vereniging voor de Historie van de Radio_bestanden\dr. Bl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3429000"/>
            <a:ext cx="1903616" cy="252028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27" name="Picture 3" descr="C:\Users\Eigenaar\Documents\NVHR\Nederlandse Vereniging voor de Historie van de Radio_bestanden\martin werkplaat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888" y="1268759"/>
            <a:ext cx="4623760" cy="487406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7528238"/>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468312" y="549275"/>
            <a:ext cx="3527623" cy="525463"/>
          </a:xfrm>
          <a:effectLst>
            <a:outerShdw blurRad="50800" dist="38100" algn="l" rotWithShape="0">
              <a:prstClr val="black">
                <a:alpha val="40000"/>
              </a:prstClr>
            </a:outerShdw>
          </a:effectLst>
        </p:spPr>
        <p:txBody>
          <a:bodyPr rtlCol="0">
            <a:normAutofit/>
          </a:bodyPr>
          <a:lstStyle/>
          <a:p>
            <a:pPr eaLnBrk="1" fontAlgn="auto" hangingPunct="1">
              <a:spcAft>
                <a:spcPts val="0"/>
              </a:spcAft>
              <a:defRPr/>
            </a:pPr>
            <a:r>
              <a:rPr lang="nl-NL" smtClean="0">
                <a:solidFill>
                  <a:srgbClr val="FF0000"/>
                </a:solidFill>
              </a:rPr>
              <a:t>Project Supplement Ontvanger</a:t>
            </a:r>
            <a:endParaRPr lang="nl-NL" dirty="0">
              <a:solidFill>
                <a:srgbClr val="FF0000"/>
              </a:solidFill>
            </a:endParaRPr>
          </a:p>
        </p:txBody>
      </p:sp>
      <p:sp>
        <p:nvSpPr>
          <p:cNvPr id="3075" name="Tijdelijke aanduiding voor tekst 5"/>
          <p:cNvSpPr>
            <a:spLocks noGrp="1"/>
          </p:cNvSpPr>
          <p:nvPr>
            <p:ph type="body" sz="half" idx="2"/>
          </p:nvPr>
        </p:nvSpPr>
        <p:spPr>
          <a:xfrm>
            <a:off x="457200" y="1435100"/>
            <a:ext cx="3683000" cy="5162252"/>
          </a:xfrm>
        </p:spPr>
        <p:txBody>
          <a:bodyPr>
            <a:normAutofit/>
          </a:bodyPr>
          <a:lstStyle/>
          <a:p>
            <a:pPr eaLnBrk="1" hangingPunct="1">
              <a:spcBef>
                <a:spcPct val="0"/>
              </a:spcBef>
            </a:pPr>
            <a:r>
              <a:rPr lang="nl-NL" altLang="nl-NL" sz="1600" b="1" smtClean="0"/>
              <a:t>Een bijzondere vondst</a:t>
            </a:r>
          </a:p>
          <a:p>
            <a:pPr eaLnBrk="1" hangingPunct="1">
              <a:spcBef>
                <a:spcPct val="0"/>
              </a:spcBef>
            </a:pPr>
            <a:endParaRPr lang="nl-NL" altLang="nl-NL"/>
          </a:p>
          <a:p>
            <a:pPr eaLnBrk="1" hangingPunct="1">
              <a:spcBef>
                <a:spcPct val="0"/>
              </a:spcBef>
            </a:pPr>
            <a:r>
              <a:rPr lang="nl-NL" altLang="nl-NL" smtClean="0"/>
              <a:t>Via een familielid ontving ik bij toeval 2 metalen kastjes van een Amroh Step-by-step zelfbouw-radio.</a:t>
            </a:r>
          </a:p>
          <a:p>
            <a:pPr eaLnBrk="1" hangingPunct="1">
              <a:spcBef>
                <a:spcPct val="0"/>
              </a:spcBef>
            </a:pPr>
            <a:r>
              <a:rPr lang="nl-NL" altLang="nl-NL" smtClean="0"/>
              <a:t>Één kastje bevatte een soort print waarop ver-moedelijk een eigen ontwerp van een midden-golf ontvanger was gebouwd. Het andere kastje bevatte alleen de luidspreker; de AD 2300 CZ van Philips, een hoogohmig speakertje dat ook in de Philips Pionier III is toegepast.</a:t>
            </a:r>
          </a:p>
          <a:p>
            <a:pPr eaLnBrk="1" hangingPunct="1">
              <a:spcBef>
                <a:spcPct val="0"/>
              </a:spcBef>
            </a:pPr>
            <a:endParaRPr lang="nl-NL" altLang="nl-NL" smtClean="0"/>
          </a:p>
          <a:p>
            <a:pPr eaLnBrk="1" hangingPunct="1">
              <a:spcBef>
                <a:spcPct val="0"/>
              </a:spcBef>
            </a:pPr>
            <a:r>
              <a:rPr lang="nl-NL" altLang="nl-NL" smtClean="0"/>
              <a:t>In ieder geval leek het zeer duidelijk niet op de onderdelen die van origine in de Step-by-step thuishoren. Sterk afwijkend waren o.a.:</a:t>
            </a:r>
          </a:p>
          <a:p>
            <a:pPr marL="285750" indent="-285750" eaLnBrk="1" hangingPunct="1">
              <a:spcBef>
                <a:spcPct val="0"/>
              </a:spcBef>
              <a:buFont typeface="Arial" panose="020B0604020202020204" pitchFamily="34" charset="0"/>
              <a:buChar char="•"/>
            </a:pPr>
            <a:r>
              <a:rPr lang="nl-NL" altLang="nl-NL" smtClean="0"/>
              <a:t>De ferrietantenne</a:t>
            </a:r>
          </a:p>
          <a:p>
            <a:pPr marL="285750" indent="-285750" eaLnBrk="1" hangingPunct="1">
              <a:spcBef>
                <a:spcPct val="0"/>
              </a:spcBef>
              <a:buFont typeface="Arial" panose="020B0604020202020204" pitchFamily="34" charset="0"/>
              <a:buChar char="•"/>
            </a:pPr>
            <a:r>
              <a:rPr lang="nl-NL" altLang="nl-NL" smtClean="0"/>
              <a:t>De afstemcondensator</a:t>
            </a:r>
          </a:p>
          <a:p>
            <a:pPr marL="285750" indent="-285750" eaLnBrk="1" hangingPunct="1">
              <a:spcBef>
                <a:spcPct val="0"/>
              </a:spcBef>
              <a:buFont typeface="Arial" panose="020B0604020202020204" pitchFamily="34" charset="0"/>
              <a:buChar char="•"/>
            </a:pPr>
            <a:r>
              <a:rPr lang="nl-NL" altLang="nl-NL" smtClean="0"/>
              <a:t>Hf-smoorspoel F4</a:t>
            </a:r>
          </a:p>
          <a:p>
            <a:pPr marL="285750" indent="-285750" eaLnBrk="1" hangingPunct="1">
              <a:spcBef>
                <a:spcPct val="0"/>
              </a:spcBef>
              <a:buFont typeface="Arial" panose="020B0604020202020204" pitchFamily="34" charset="0"/>
              <a:buChar char="•"/>
            </a:pPr>
            <a:r>
              <a:rPr lang="nl-NL" altLang="nl-NL" smtClean="0"/>
              <a:t>Een toltrimmer</a:t>
            </a:r>
          </a:p>
          <a:p>
            <a:pPr marL="285750" indent="-285750" eaLnBrk="1" hangingPunct="1">
              <a:spcBef>
                <a:spcPct val="0"/>
              </a:spcBef>
              <a:buFont typeface="Arial" panose="020B0604020202020204" pitchFamily="34" charset="0"/>
              <a:buChar char="•"/>
            </a:pPr>
            <a:r>
              <a:rPr lang="nl-NL" altLang="nl-NL" smtClean="0"/>
              <a:t>Uitgangstransformator</a:t>
            </a:r>
          </a:p>
          <a:p>
            <a:pPr eaLnBrk="1" hangingPunct="1">
              <a:spcBef>
                <a:spcPct val="0"/>
              </a:spcBef>
            </a:pPr>
            <a:r>
              <a:rPr lang="nl-NL" altLang="nl-NL" smtClean="0"/>
              <a:t>Wel werd duidelijk dat hier een poging  was gedaan een reflex-ontvangertje te bouwen.</a:t>
            </a:r>
          </a:p>
          <a:p>
            <a:pPr eaLnBrk="1" hangingPunct="1">
              <a:spcBef>
                <a:spcPct val="0"/>
              </a:spcBef>
            </a:pPr>
            <a:r>
              <a:rPr lang="nl-NL" altLang="nl-NL" smtClean="0"/>
              <a:t> </a:t>
            </a:r>
          </a:p>
          <a:p>
            <a:pPr eaLnBrk="1" hangingPunct="1">
              <a:spcBef>
                <a:spcPct val="0"/>
              </a:spcBef>
            </a:pPr>
            <a:endParaRPr lang="nl-NL" altLang="nl-NL" sz="1600" b="1"/>
          </a:p>
          <a:p>
            <a:pPr eaLnBrk="1" hangingPunct="1">
              <a:spcBef>
                <a:spcPct val="0"/>
              </a:spcBef>
            </a:pPr>
            <a:endParaRPr lang="nl-NL" altLang="nl-NL" sz="1600" b="1" dirty="0" smtClean="0"/>
          </a:p>
          <a:p>
            <a:pPr eaLnBrk="1" hangingPunct="1">
              <a:spcBef>
                <a:spcPct val="0"/>
              </a:spcBef>
            </a:pPr>
            <a:endParaRPr lang="nl-NL" altLang="nl-NL" dirty="0" smtClean="0"/>
          </a:p>
          <a:p>
            <a:pPr eaLnBrk="1" hangingPunct="1">
              <a:spcBef>
                <a:spcPct val="0"/>
              </a:spcBef>
            </a:pPr>
            <a:endParaRPr lang="nl-NL" altLang="nl-NL" dirty="0" smtClean="0"/>
          </a:p>
        </p:txBody>
      </p:sp>
      <p:pic>
        <p:nvPicPr>
          <p:cNvPr id="2050" name="Picture 2" descr="C:\Users\Eigenaar\Documents\NVHR\Nederlandse Vereniging voor de Historie van de Radio_bestanden\kastj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8459" y="692696"/>
            <a:ext cx="3996445" cy="266429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051" name="Picture 3" descr="C:\Users\Eigenaar\Documents\NVHR\Nederlandse Vereniging voor de Historie van de Radio_bestanden\pui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4288" y="3645024"/>
            <a:ext cx="4028964" cy="268597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468312" y="549275"/>
            <a:ext cx="7992120" cy="525463"/>
          </a:xfrm>
          <a:effectLst>
            <a:outerShdw blurRad="50800" dist="38100" algn="l" rotWithShape="0">
              <a:prstClr val="black">
                <a:alpha val="40000"/>
              </a:prstClr>
            </a:outerShdw>
          </a:effectLst>
        </p:spPr>
        <p:txBody>
          <a:bodyPr rtlCol="0">
            <a:normAutofit fontScale="90000"/>
          </a:bodyPr>
          <a:lstStyle/>
          <a:p>
            <a:pPr eaLnBrk="1" fontAlgn="auto" hangingPunct="1">
              <a:spcAft>
                <a:spcPts val="0"/>
              </a:spcAft>
              <a:defRPr/>
            </a:pPr>
            <a:r>
              <a:rPr lang="nl-NL" sz="2200" smtClean="0">
                <a:solidFill>
                  <a:srgbClr val="FF0000"/>
                </a:solidFill>
              </a:rPr>
              <a:t>Project Supplement Ontvanger                                                     </a:t>
            </a:r>
            <a:r>
              <a:rPr lang="nl-NL" sz="2200" b="0" smtClean="0"/>
              <a:t>            </a:t>
            </a:r>
            <a:r>
              <a:rPr lang="nl-NL" sz="900" b="0" smtClean="0"/>
              <a:t>foto: Sietze  Osinga</a:t>
            </a:r>
            <a:endParaRPr lang="nl-NL" sz="900" b="0" dirty="0"/>
          </a:p>
        </p:txBody>
      </p:sp>
      <p:sp>
        <p:nvSpPr>
          <p:cNvPr id="3075" name="Tijdelijke aanduiding voor tekst 5"/>
          <p:cNvSpPr>
            <a:spLocks noGrp="1"/>
          </p:cNvSpPr>
          <p:nvPr>
            <p:ph type="body" sz="half" idx="2"/>
          </p:nvPr>
        </p:nvSpPr>
        <p:spPr>
          <a:xfrm>
            <a:off x="457200" y="1435100"/>
            <a:ext cx="3394720" cy="5162252"/>
          </a:xfrm>
        </p:spPr>
        <p:txBody>
          <a:bodyPr>
            <a:normAutofit/>
          </a:bodyPr>
          <a:lstStyle/>
          <a:p>
            <a:pPr eaLnBrk="1" hangingPunct="1">
              <a:spcBef>
                <a:spcPct val="0"/>
              </a:spcBef>
            </a:pPr>
            <a:r>
              <a:rPr lang="nl-NL" altLang="nl-NL" sz="1600" b="1" smtClean="0"/>
              <a:t>Originele Step-by-step</a:t>
            </a:r>
          </a:p>
          <a:p>
            <a:pPr eaLnBrk="1" hangingPunct="1">
              <a:spcBef>
                <a:spcPct val="0"/>
              </a:spcBef>
            </a:pPr>
            <a:endParaRPr lang="nl-NL" altLang="nl-NL" b="1" smtClean="0"/>
          </a:p>
          <a:p>
            <a:pPr eaLnBrk="1" hangingPunct="1">
              <a:spcBef>
                <a:spcPct val="0"/>
              </a:spcBef>
            </a:pPr>
            <a:r>
              <a:rPr lang="nl-NL" altLang="nl-NL" smtClean="0"/>
              <a:t>Hiernaast de Step-by-step in de originele uitvoering. In het schema daaronder is te zien welke bouwkits bij welke uitbreidingen horen.</a:t>
            </a:r>
          </a:p>
          <a:p>
            <a:pPr eaLnBrk="1" hangingPunct="1">
              <a:spcBef>
                <a:spcPct val="0"/>
              </a:spcBef>
            </a:pPr>
            <a:endParaRPr lang="nl-NL" altLang="nl-NL"/>
          </a:p>
          <a:p>
            <a:pPr eaLnBrk="1" hangingPunct="1">
              <a:spcBef>
                <a:spcPct val="0"/>
              </a:spcBef>
            </a:pPr>
            <a:endParaRPr lang="nl-NL" altLang="nl-NL" sz="1600"/>
          </a:p>
          <a:p>
            <a:pPr eaLnBrk="1" hangingPunct="1">
              <a:spcBef>
                <a:spcPct val="0"/>
              </a:spcBef>
            </a:pPr>
            <a:endParaRPr lang="nl-NL" altLang="nl-NL" sz="1600" b="1" dirty="0" smtClean="0"/>
          </a:p>
          <a:p>
            <a:pPr eaLnBrk="1" hangingPunct="1">
              <a:spcBef>
                <a:spcPct val="0"/>
              </a:spcBef>
            </a:pPr>
            <a:endParaRPr lang="nl-NL" altLang="nl-NL" dirty="0" smtClean="0"/>
          </a:p>
          <a:p>
            <a:pPr eaLnBrk="1" hangingPunct="1">
              <a:spcBef>
                <a:spcPct val="0"/>
              </a:spcBef>
            </a:pPr>
            <a:endParaRPr lang="nl-NL" altLang="nl-NL" dirty="0" smtClean="0"/>
          </a:p>
        </p:txBody>
      </p:sp>
      <p:pic>
        <p:nvPicPr>
          <p:cNvPr id="1027" name="Picture 3" descr="C:\Users\Eigenaar\Documents\NVHR\Nederlandse Vereniging voor de Historie van de Radio_bestanden\step Ruud janse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27984" y="1052736"/>
            <a:ext cx="4012128" cy="2816678"/>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26" name="Picture 2" descr="C:\Users\Eigenaar\Documents\NVHR\Nederlandse Vereniging voor de Historie van de Radio_bestanden\step4diagram.jpg"/>
          <p:cNvPicPr>
            <a:picLocks noChangeAspect="1" noChangeArrowheads="1"/>
          </p:cNvPicPr>
          <p:nvPr/>
        </p:nvPicPr>
        <p:blipFill>
          <a:blip r:embed="rId3">
            <a:duotone>
              <a:prstClr val="black"/>
              <a:srgbClr val="2A9A57">
                <a:alpha val="76863"/>
                <a:tint val="45000"/>
                <a:satMod val="400000"/>
              </a:srgbClr>
            </a:duotone>
            <a:extLst>
              <a:ext uri="{BEBA8EAE-BF5A-486C-A8C5-ECC9F3942E4B}">
                <a14:imgProps xmlns:a14="http://schemas.microsoft.com/office/drawing/2010/main">
                  <a14:imgLayer r:embed="rId4">
                    <a14:imgEffect>
                      <a14:colorTemperature colorTemp="15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867987" y="4149080"/>
            <a:ext cx="5572125" cy="2381250"/>
          </a:xfrm>
          <a:prstGeom prst="rect">
            <a:avLst/>
          </a:prstGeom>
          <a:gradFill>
            <a:gsLst>
              <a:gs pos="0">
                <a:srgbClr val="DDEBCF"/>
              </a:gs>
              <a:gs pos="78000">
                <a:srgbClr val="92D050"/>
              </a:gs>
              <a:gs pos="100000">
                <a:srgbClr val="156B13"/>
              </a:gs>
            </a:gsLst>
            <a:lin ang="5400000" scaled="0"/>
          </a:gradFill>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620877120"/>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468313" y="549275"/>
            <a:ext cx="8064500" cy="525463"/>
          </a:xfrm>
          <a:effectLst>
            <a:outerShdw blurRad="50800" dist="38100" algn="l" rotWithShape="0">
              <a:prstClr val="black">
                <a:alpha val="40000"/>
              </a:prstClr>
            </a:outerShdw>
          </a:effectLst>
        </p:spPr>
        <p:txBody>
          <a:bodyPr rtlCol="0">
            <a:normAutofit/>
          </a:bodyPr>
          <a:lstStyle/>
          <a:p>
            <a:pPr eaLnBrk="1" fontAlgn="auto" hangingPunct="1">
              <a:spcAft>
                <a:spcPts val="0"/>
              </a:spcAft>
              <a:defRPr/>
            </a:pPr>
            <a:r>
              <a:rPr lang="nl-NL" smtClean="0">
                <a:solidFill>
                  <a:srgbClr val="FF0000"/>
                </a:solidFill>
              </a:rPr>
              <a:t>Project Supplement Ontvanger</a:t>
            </a:r>
            <a:endParaRPr lang="nl-NL" dirty="0"/>
          </a:p>
        </p:txBody>
      </p:sp>
      <p:sp>
        <p:nvSpPr>
          <p:cNvPr id="2051" name="Tijdelijke aanduiding voor tekst 5"/>
          <p:cNvSpPr>
            <a:spLocks noGrp="1"/>
          </p:cNvSpPr>
          <p:nvPr>
            <p:ph type="body" sz="half" idx="2"/>
          </p:nvPr>
        </p:nvSpPr>
        <p:spPr>
          <a:xfrm>
            <a:off x="457200" y="1435100"/>
            <a:ext cx="8435280" cy="5234260"/>
          </a:xfrm>
        </p:spPr>
        <p:txBody>
          <a:bodyPr>
            <a:normAutofit/>
          </a:bodyPr>
          <a:lstStyle/>
          <a:p>
            <a:pPr eaLnBrk="1" hangingPunct="1">
              <a:spcBef>
                <a:spcPct val="0"/>
              </a:spcBef>
              <a:defRPr/>
            </a:pPr>
            <a:r>
              <a:rPr lang="nl-NL" altLang="nl-NL" sz="1600" b="1" smtClean="0"/>
              <a:t>Het schema</a:t>
            </a:r>
            <a:endParaRPr lang="nl-NL" altLang="nl-NL" sz="1600" b="1" dirty="0" smtClean="0"/>
          </a:p>
          <a:p>
            <a:pPr eaLnBrk="1" hangingPunct="1">
              <a:spcBef>
                <a:spcPct val="0"/>
              </a:spcBef>
              <a:defRPr/>
            </a:pPr>
            <a:endParaRPr lang="nl-NL" altLang="nl-NL" smtClean="0"/>
          </a:p>
          <a:p>
            <a:pPr eaLnBrk="1" hangingPunct="1">
              <a:spcBef>
                <a:spcPct val="0"/>
              </a:spcBef>
              <a:defRPr/>
            </a:pPr>
            <a:r>
              <a:rPr lang="nl-NL" altLang="nl-NL" smtClean="0"/>
              <a:t>De schakeling waarvoor nu is gekozen is de Reflex Ontvanger uit Radio Blan nr. 14.</a:t>
            </a:r>
          </a:p>
          <a:p>
            <a:pPr eaLnBrk="1" hangingPunct="1">
              <a:spcBef>
                <a:spcPct val="0"/>
              </a:spcBef>
              <a:defRPr/>
            </a:pPr>
            <a:r>
              <a:rPr lang="nl-NL" altLang="nl-NL" smtClean="0"/>
              <a:t>Een belangrijke reden voor deze keuze was gelegen in de beschikbaarheid van de onderdelen.</a:t>
            </a:r>
            <a:endParaRPr lang="nl-NL" altLang="nl-NL"/>
          </a:p>
          <a:p>
            <a:pPr eaLnBrk="1" hangingPunct="1">
              <a:spcBef>
                <a:spcPct val="0"/>
              </a:spcBef>
              <a:defRPr/>
            </a:pPr>
            <a:endParaRPr lang="nl-NL" altLang="nl-NL"/>
          </a:p>
          <a:p>
            <a:pPr eaLnBrk="1" hangingPunct="1">
              <a:spcBef>
                <a:spcPct val="0"/>
              </a:spcBef>
              <a:defRPr/>
            </a:pPr>
            <a:r>
              <a:rPr lang="nl-NL" altLang="nl-NL" smtClean="0"/>
              <a:t>Een andere overweging is ook een aantal leuke eigenschappen:                                                                    </a:t>
            </a:r>
            <a:r>
              <a:rPr lang="nl-NL" altLang="nl-NL" sz="800" smtClean="0"/>
              <a:t>Bron: Radio Blan</a:t>
            </a:r>
          </a:p>
          <a:p>
            <a:pPr eaLnBrk="1" hangingPunct="1">
              <a:spcBef>
                <a:spcPct val="0"/>
              </a:spcBef>
              <a:defRPr/>
            </a:pPr>
            <a:endParaRPr lang="nl-NL" altLang="nl-NL" dirty="0" smtClean="0"/>
          </a:p>
          <a:p>
            <a:pPr marL="285750" indent="-285750" eaLnBrk="1" hangingPunct="1">
              <a:spcBef>
                <a:spcPct val="0"/>
              </a:spcBef>
              <a:buFont typeface="Arial" panose="020B0604020202020204" pitchFamily="34" charset="0"/>
              <a:buChar char="•"/>
              <a:defRPr/>
            </a:pPr>
            <a:r>
              <a:rPr lang="nl-NL" altLang="nl-NL" smtClean="0"/>
              <a:t>Duo-detectie</a:t>
            </a:r>
          </a:p>
          <a:p>
            <a:pPr marL="285750" indent="-285750" eaLnBrk="1" hangingPunct="1">
              <a:spcBef>
                <a:spcPct val="0"/>
              </a:spcBef>
              <a:buFont typeface="Arial" panose="020B0604020202020204" pitchFamily="34" charset="0"/>
              <a:buChar char="•"/>
              <a:defRPr/>
            </a:pPr>
            <a:r>
              <a:rPr lang="nl-NL" altLang="nl-NL" smtClean="0"/>
              <a:t>AVR-regeling</a:t>
            </a:r>
            <a:endParaRPr lang="nl-NL" altLang="nl-NL"/>
          </a:p>
          <a:p>
            <a:pPr marL="285750" indent="-285750" eaLnBrk="1" hangingPunct="1">
              <a:spcBef>
                <a:spcPct val="0"/>
              </a:spcBef>
              <a:buFont typeface="Arial" panose="020B0604020202020204" pitchFamily="34" charset="0"/>
              <a:buChar char="•"/>
              <a:defRPr/>
            </a:pPr>
            <a:r>
              <a:rPr lang="nl-NL" altLang="nl-NL"/>
              <a:t>D</a:t>
            </a:r>
            <a:r>
              <a:rPr lang="nl-NL" altLang="nl-NL" smtClean="0"/>
              <a:t>empingsreductie</a:t>
            </a:r>
          </a:p>
          <a:p>
            <a:pPr marL="285750" indent="-285750" eaLnBrk="1" hangingPunct="1">
              <a:spcBef>
                <a:spcPct val="0"/>
              </a:spcBef>
              <a:buFont typeface="Arial" panose="020B0604020202020204" pitchFamily="34" charset="0"/>
              <a:buChar char="•"/>
              <a:defRPr/>
            </a:pPr>
            <a:r>
              <a:rPr lang="nl-NL" altLang="nl-NL" smtClean="0"/>
              <a:t>Reflexschakeling</a:t>
            </a:r>
          </a:p>
          <a:p>
            <a:pPr eaLnBrk="1" hangingPunct="1">
              <a:spcBef>
                <a:spcPct val="0"/>
              </a:spcBef>
              <a:defRPr/>
            </a:pPr>
            <a:endParaRPr lang="nl-NL" altLang="nl-NL" smtClean="0"/>
          </a:p>
          <a:p>
            <a:pPr eaLnBrk="1" hangingPunct="1">
              <a:spcBef>
                <a:spcPct val="0"/>
              </a:spcBef>
              <a:defRPr/>
            </a:pPr>
            <a:r>
              <a:rPr lang="nl-NL" altLang="nl-NL" smtClean="0"/>
              <a:t>Het versterkte r.f.-signaal belandt via C6</a:t>
            </a:r>
            <a:endParaRPr lang="nl-NL" altLang="nl-NL"/>
          </a:p>
          <a:p>
            <a:pPr eaLnBrk="1" hangingPunct="1">
              <a:spcBef>
                <a:spcPct val="0"/>
              </a:spcBef>
              <a:defRPr/>
            </a:pPr>
            <a:r>
              <a:rPr lang="nl-NL" altLang="nl-NL" smtClean="0"/>
              <a:t>Op de dioden D1 en D2 alsmede C2. </a:t>
            </a:r>
          </a:p>
          <a:p>
            <a:pPr eaLnBrk="1" hangingPunct="1">
              <a:spcBef>
                <a:spcPct val="0"/>
              </a:spcBef>
              <a:defRPr/>
            </a:pPr>
            <a:r>
              <a:rPr lang="nl-NL" altLang="nl-NL" smtClean="0"/>
              <a:t>Deze onderdelen vormen een spannings-</a:t>
            </a:r>
          </a:p>
          <a:p>
            <a:pPr eaLnBrk="1" hangingPunct="1">
              <a:spcBef>
                <a:spcPct val="0"/>
              </a:spcBef>
              <a:defRPr/>
            </a:pPr>
            <a:r>
              <a:rPr lang="nl-NL" altLang="nl-NL" smtClean="0"/>
              <a:t>verdubbelingsschakeling. De gelijkstroom-</a:t>
            </a:r>
          </a:p>
          <a:p>
            <a:pPr eaLnBrk="1" hangingPunct="1">
              <a:spcBef>
                <a:spcPct val="0"/>
              </a:spcBef>
              <a:defRPr/>
            </a:pPr>
            <a:r>
              <a:rPr lang="nl-NL" altLang="nl-NL" smtClean="0"/>
              <a:t>component van het gedetecteerde r.f.-sig-</a:t>
            </a:r>
          </a:p>
          <a:p>
            <a:pPr eaLnBrk="1" hangingPunct="1">
              <a:spcBef>
                <a:spcPct val="0"/>
              </a:spcBef>
              <a:defRPr/>
            </a:pPr>
            <a:r>
              <a:rPr lang="nl-NL" altLang="nl-NL" smtClean="0"/>
              <a:t>naal wil de basis van V1 positief maken.</a:t>
            </a:r>
          </a:p>
          <a:p>
            <a:pPr eaLnBrk="1" hangingPunct="1">
              <a:spcBef>
                <a:spcPct val="0"/>
              </a:spcBef>
              <a:defRPr/>
            </a:pPr>
            <a:r>
              <a:rPr lang="nl-NL" altLang="nl-NL" smtClean="0"/>
              <a:t>De aanvankelijke negatieve basis  wordt zodoende iets minder negatief, waardoor de collectorstroom en daar-  </a:t>
            </a:r>
          </a:p>
          <a:p>
            <a:pPr eaLnBrk="1" hangingPunct="1">
              <a:spcBef>
                <a:spcPct val="0"/>
              </a:spcBef>
              <a:defRPr/>
            </a:pPr>
            <a:r>
              <a:rPr lang="nl-NL" altLang="nl-NL" smtClean="0"/>
              <a:t>mee de versterking afneemt. Het resultaat is  dan, alsof R5 iets wordt teruggedraaid. Hoe sterker het r.f.-signaal, </a:t>
            </a:r>
          </a:p>
          <a:p>
            <a:pPr eaLnBrk="1" hangingPunct="1">
              <a:spcBef>
                <a:spcPct val="0"/>
              </a:spcBef>
              <a:defRPr/>
            </a:pPr>
            <a:r>
              <a:rPr lang="nl-NL" altLang="nl-NL"/>
              <a:t>d</a:t>
            </a:r>
            <a:r>
              <a:rPr lang="nl-NL" altLang="nl-NL" smtClean="0"/>
              <a:t>es te groter de versterkingsafname. Wordt op een zwakke zender afgestemd, dan vermindert de AVR-spanning</a:t>
            </a:r>
            <a:endParaRPr lang="nl-NL" altLang="nl-NL"/>
          </a:p>
          <a:p>
            <a:pPr>
              <a:spcBef>
                <a:spcPct val="0"/>
              </a:spcBef>
              <a:defRPr/>
            </a:pPr>
            <a:r>
              <a:rPr lang="nl-NL" altLang="nl-NL"/>
              <a:t>e</a:t>
            </a:r>
            <a:r>
              <a:rPr lang="nl-NL" altLang="nl-NL" smtClean="0"/>
              <a:t>n </a:t>
            </a:r>
            <a:r>
              <a:rPr lang="nl-NL" altLang="nl-NL" smtClean="0"/>
              <a:t>neemt de versterking toe. Dit is echter pas effectief bij voldoende sterke r.f.-signalen</a:t>
            </a:r>
            <a:r>
              <a:rPr lang="nl-NL" altLang="nl-NL" sz="900" smtClean="0"/>
              <a:t>. </a:t>
            </a:r>
            <a:r>
              <a:rPr lang="nl-NL" altLang="nl-NL" sz="800" i="1"/>
              <a:t>Bron: Amroh, “halfgeleiders”</a:t>
            </a:r>
          </a:p>
          <a:p>
            <a:pPr eaLnBrk="1" hangingPunct="1">
              <a:spcBef>
                <a:spcPct val="0"/>
              </a:spcBef>
              <a:defRPr/>
            </a:pPr>
            <a:endParaRPr lang="nl-NL" altLang="nl-NL" dirty="0"/>
          </a:p>
          <a:p>
            <a:pPr eaLnBrk="1" hangingPunct="1">
              <a:spcBef>
                <a:spcPct val="0"/>
              </a:spcBef>
              <a:defRPr/>
            </a:pPr>
            <a:endParaRPr lang="nl-NL" altLang="nl-NL" sz="1500" dirty="0"/>
          </a:p>
          <a:p>
            <a:pPr eaLnBrk="1" hangingPunct="1">
              <a:lnSpc>
                <a:spcPct val="110000"/>
              </a:lnSpc>
              <a:spcBef>
                <a:spcPct val="0"/>
              </a:spcBef>
              <a:defRPr/>
            </a:pPr>
            <a:endParaRPr lang="nl-NL" altLang="nl-NL"/>
          </a:p>
        </p:txBody>
      </p:sp>
      <p:pic>
        <p:nvPicPr>
          <p:cNvPr id="3074" name="Picture 2" descr="C:\Users\Eigenaar\Documents\NVHR\Nederlandse Vereniging voor de Historie van de Radio_bestanden\schem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7904" y="2848677"/>
            <a:ext cx="4962466" cy="244827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468313" y="549275"/>
            <a:ext cx="8064500" cy="525463"/>
          </a:xfrm>
          <a:effectLst>
            <a:outerShdw blurRad="50800" dist="38100" algn="l" rotWithShape="0">
              <a:prstClr val="black">
                <a:alpha val="40000"/>
              </a:prstClr>
            </a:outerShdw>
          </a:effectLst>
        </p:spPr>
        <p:txBody>
          <a:bodyPr rtlCol="0">
            <a:normAutofit/>
          </a:bodyPr>
          <a:lstStyle/>
          <a:p>
            <a:pPr eaLnBrk="1" fontAlgn="auto" hangingPunct="1">
              <a:spcAft>
                <a:spcPts val="0"/>
              </a:spcAft>
              <a:defRPr/>
            </a:pPr>
            <a:r>
              <a:rPr lang="nl-NL" smtClean="0">
                <a:solidFill>
                  <a:srgbClr val="FF0000"/>
                </a:solidFill>
              </a:rPr>
              <a:t>Project Supplement Ontvanger </a:t>
            </a:r>
            <a:endParaRPr lang="nl-NL" dirty="0"/>
          </a:p>
        </p:txBody>
      </p:sp>
      <p:sp>
        <p:nvSpPr>
          <p:cNvPr id="2051" name="Tijdelijke aanduiding voor tekst 5"/>
          <p:cNvSpPr>
            <a:spLocks noGrp="1"/>
          </p:cNvSpPr>
          <p:nvPr>
            <p:ph type="body" sz="half" idx="2"/>
          </p:nvPr>
        </p:nvSpPr>
        <p:spPr>
          <a:xfrm>
            <a:off x="457200" y="1435100"/>
            <a:ext cx="8363272" cy="5234260"/>
          </a:xfrm>
        </p:spPr>
        <p:txBody>
          <a:bodyPr>
            <a:normAutofit/>
          </a:bodyPr>
          <a:lstStyle/>
          <a:p>
            <a:pPr eaLnBrk="1" hangingPunct="1">
              <a:spcBef>
                <a:spcPct val="0"/>
              </a:spcBef>
              <a:defRPr/>
            </a:pPr>
            <a:r>
              <a:rPr lang="nl-NL" altLang="nl-NL" sz="1600" b="1" smtClean="0"/>
              <a:t>Wijzigingen</a:t>
            </a:r>
            <a:endParaRPr lang="nl-NL" altLang="nl-NL" sz="1600" b="1" dirty="0" smtClean="0"/>
          </a:p>
          <a:p>
            <a:pPr eaLnBrk="1" hangingPunct="1">
              <a:spcBef>
                <a:spcPct val="0"/>
              </a:spcBef>
              <a:defRPr/>
            </a:pPr>
            <a:endParaRPr lang="nl-NL" altLang="nl-NL" dirty="0" smtClean="0"/>
          </a:p>
          <a:p>
            <a:pPr eaLnBrk="1" hangingPunct="1">
              <a:spcBef>
                <a:spcPct val="0"/>
              </a:spcBef>
              <a:defRPr/>
            </a:pPr>
            <a:r>
              <a:rPr lang="nl-NL" altLang="nl-NL" smtClean="0"/>
              <a:t>V1 = SO1 (rood), wordt OC44.</a:t>
            </a:r>
          </a:p>
          <a:p>
            <a:pPr eaLnBrk="1" hangingPunct="1">
              <a:spcBef>
                <a:spcPct val="0"/>
              </a:spcBef>
              <a:defRPr/>
            </a:pPr>
            <a:r>
              <a:rPr lang="nl-NL" altLang="nl-NL" smtClean="0"/>
              <a:t>V2 = OC 13.</a:t>
            </a:r>
          </a:p>
          <a:p>
            <a:pPr eaLnBrk="1" hangingPunct="1">
              <a:spcBef>
                <a:spcPct val="0"/>
              </a:spcBef>
              <a:defRPr/>
            </a:pPr>
            <a:r>
              <a:rPr lang="nl-NL" altLang="nl-NL" smtClean="0"/>
              <a:t>V3 = AC 188.</a:t>
            </a:r>
          </a:p>
          <a:p>
            <a:pPr eaLnBrk="1" hangingPunct="1">
              <a:spcBef>
                <a:spcPct val="0"/>
              </a:spcBef>
              <a:defRPr/>
            </a:pPr>
            <a:r>
              <a:rPr lang="nl-NL" altLang="nl-NL" smtClean="0"/>
              <a:t>R2 = 68 K, wordt 156 K.</a:t>
            </a:r>
            <a:endParaRPr lang="nl-NL" altLang="nl-NL" dirty="0"/>
          </a:p>
          <a:p>
            <a:pPr eaLnBrk="1" hangingPunct="1">
              <a:spcBef>
                <a:spcPct val="0"/>
              </a:spcBef>
              <a:defRPr/>
            </a:pPr>
            <a:r>
              <a:rPr lang="nl-NL" altLang="nl-NL" smtClean="0"/>
              <a:t>Afstemcondensator C3 wordt </a:t>
            </a:r>
          </a:p>
          <a:p>
            <a:pPr eaLnBrk="1" hangingPunct="1">
              <a:spcBef>
                <a:spcPct val="0"/>
              </a:spcBef>
              <a:defRPr/>
            </a:pPr>
            <a:r>
              <a:rPr lang="nl-NL" altLang="nl-NL"/>
              <a:t>v</a:t>
            </a:r>
            <a:r>
              <a:rPr lang="nl-NL" altLang="nl-NL" smtClean="0"/>
              <a:t>ervangen door Novocon 500 pF. </a:t>
            </a:r>
          </a:p>
          <a:p>
            <a:pPr eaLnBrk="1" hangingPunct="1">
              <a:spcBef>
                <a:spcPct val="0"/>
              </a:spcBef>
              <a:defRPr/>
            </a:pPr>
            <a:r>
              <a:rPr lang="nl-NL" altLang="nl-NL" smtClean="0"/>
              <a:t>Afstemcondensator C5 vervalt,</a:t>
            </a:r>
          </a:p>
          <a:p>
            <a:pPr eaLnBrk="1" hangingPunct="1">
              <a:spcBef>
                <a:spcPct val="0"/>
              </a:spcBef>
              <a:defRPr/>
            </a:pPr>
            <a:r>
              <a:rPr lang="nl-NL" altLang="nl-NL" smtClean="0"/>
              <a:t>wordt vervangen door vaste C 100 pF</a:t>
            </a:r>
            <a:endParaRPr lang="nl-NL" altLang="nl-NL" dirty="0" smtClean="0"/>
          </a:p>
          <a:p>
            <a:pPr eaLnBrk="1" hangingPunct="1">
              <a:spcBef>
                <a:spcPct val="0"/>
              </a:spcBef>
              <a:defRPr/>
            </a:pPr>
            <a:r>
              <a:rPr lang="nl-NL" altLang="nl-NL" smtClean="0"/>
              <a:t>L2 wordt langegolf ferrietantennespoel,</a:t>
            </a:r>
          </a:p>
          <a:p>
            <a:pPr eaLnBrk="1" hangingPunct="1">
              <a:spcBef>
                <a:spcPct val="0"/>
              </a:spcBef>
              <a:defRPr/>
            </a:pPr>
            <a:r>
              <a:rPr lang="nl-NL" altLang="nl-NL"/>
              <a:t>v</a:t>
            </a:r>
            <a:r>
              <a:rPr lang="nl-NL" altLang="nl-NL" smtClean="0"/>
              <a:t>ervanging voor F4.</a:t>
            </a:r>
          </a:p>
          <a:p>
            <a:pPr eaLnBrk="1" hangingPunct="1">
              <a:spcBef>
                <a:spcPct val="0"/>
              </a:spcBef>
              <a:defRPr/>
            </a:pPr>
            <a:r>
              <a:rPr lang="nl-NL" altLang="nl-NL" smtClean="0"/>
              <a:t>Over S1 en batterijen een elco plaatsen</a:t>
            </a:r>
          </a:p>
          <a:p>
            <a:pPr eaLnBrk="1" hangingPunct="1">
              <a:spcBef>
                <a:spcPct val="0"/>
              </a:spcBef>
              <a:defRPr/>
            </a:pPr>
            <a:r>
              <a:rPr lang="nl-NL" altLang="nl-NL" smtClean="0"/>
              <a:t>van 100 </a:t>
            </a:r>
            <a:r>
              <a:rPr lang="el-GR" altLang="nl-NL" smtClean="0"/>
              <a:t>μ</a:t>
            </a:r>
            <a:r>
              <a:rPr lang="nl-NL" altLang="nl-NL" smtClean="0"/>
              <a:t>F</a:t>
            </a:r>
            <a:r>
              <a:rPr lang="nl-NL" altLang="nl-NL" sz="800" smtClean="0"/>
              <a:t>.                                                                                                                                                                                                                                                                                                         bron: Radio Blan</a:t>
            </a:r>
            <a:endParaRPr lang="nl-NL" altLang="nl-NL" sz="800" dirty="0" smtClean="0"/>
          </a:p>
          <a:p>
            <a:pPr eaLnBrk="1" hangingPunct="1">
              <a:spcBef>
                <a:spcPct val="0"/>
              </a:spcBef>
              <a:defRPr/>
            </a:pPr>
            <a:endParaRPr lang="nl-NL" altLang="nl-NL"/>
          </a:p>
        </p:txBody>
      </p:sp>
      <p:pic>
        <p:nvPicPr>
          <p:cNvPr id="3074" name="Picture 2" descr="C:\Users\Eigenaar\Documents\NVHR\Nederlandse Vereniging voor de Historie van de Radio_bestanden\schem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7904" y="1844824"/>
            <a:ext cx="4962466" cy="244827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6514920"/>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468312" y="549275"/>
            <a:ext cx="3743647" cy="525463"/>
          </a:xfrm>
          <a:effectLst>
            <a:outerShdw blurRad="50800" dist="38100" algn="l" rotWithShape="0">
              <a:prstClr val="black">
                <a:alpha val="40000"/>
              </a:prstClr>
            </a:outerShdw>
          </a:effectLst>
        </p:spPr>
        <p:txBody>
          <a:bodyPr rtlCol="0">
            <a:normAutofit/>
          </a:bodyPr>
          <a:lstStyle/>
          <a:p>
            <a:pPr eaLnBrk="1" fontAlgn="auto" hangingPunct="1">
              <a:spcAft>
                <a:spcPts val="0"/>
              </a:spcAft>
              <a:defRPr/>
            </a:pPr>
            <a:r>
              <a:rPr lang="nl-NL" smtClean="0">
                <a:solidFill>
                  <a:srgbClr val="FF0000"/>
                </a:solidFill>
              </a:rPr>
              <a:t>Project Supplement Ontvanger</a:t>
            </a:r>
            <a:endParaRPr lang="nl-NL" dirty="0">
              <a:solidFill>
                <a:srgbClr val="FF0000"/>
              </a:solidFill>
            </a:endParaRPr>
          </a:p>
        </p:txBody>
      </p:sp>
      <p:sp>
        <p:nvSpPr>
          <p:cNvPr id="5123" name="Tijdelijke aanduiding voor tekst 5"/>
          <p:cNvSpPr>
            <a:spLocks noGrp="1"/>
          </p:cNvSpPr>
          <p:nvPr>
            <p:ph type="body" sz="half" idx="2"/>
          </p:nvPr>
        </p:nvSpPr>
        <p:spPr>
          <a:xfrm>
            <a:off x="468313" y="1412875"/>
            <a:ext cx="3599631" cy="4691063"/>
          </a:xfrm>
        </p:spPr>
        <p:txBody>
          <a:bodyPr/>
          <a:lstStyle/>
          <a:p>
            <a:pPr eaLnBrk="1" hangingPunct="1">
              <a:spcBef>
                <a:spcPct val="0"/>
              </a:spcBef>
            </a:pPr>
            <a:r>
              <a:rPr lang="nl-NL" altLang="nl-NL" sz="1600" b="1" smtClean="0"/>
              <a:t>De onderdelen</a:t>
            </a:r>
          </a:p>
          <a:p>
            <a:pPr eaLnBrk="1" hangingPunct="1">
              <a:spcBef>
                <a:spcPct val="0"/>
              </a:spcBef>
            </a:pPr>
            <a:endParaRPr lang="nl-NL" altLang="nl-NL" b="1"/>
          </a:p>
          <a:p>
            <a:pPr eaLnBrk="1" hangingPunct="1">
              <a:spcBef>
                <a:spcPct val="0"/>
              </a:spcBef>
            </a:pPr>
            <a:r>
              <a:rPr lang="nl-NL" altLang="nl-NL" smtClean="0"/>
              <a:t>De onderdelen die voorhanden waren:</a:t>
            </a:r>
          </a:p>
          <a:p>
            <a:pPr eaLnBrk="1" hangingPunct="1">
              <a:spcBef>
                <a:spcPct val="0"/>
              </a:spcBef>
            </a:pPr>
            <a:endParaRPr lang="nl-NL" altLang="nl-NL"/>
          </a:p>
          <a:p>
            <a:pPr marL="285750" indent="-285750" eaLnBrk="1" hangingPunct="1">
              <a:spcBef>
                <a:spcPct val="0"/>
              </a:spcBef>
              <a:buFont typeface="Arial" panose="020B0604020202020204" pitchFamily="34" charset="0"/>
              <a:buChar char="•"/>
            </a:pPr>
            <a:r>
              <a:rPr lang="nl-NL" altLang="nl-NL" smtClean="0"/>
              <a:t>Amroh 402-spoel</a:t>
            </a:r>
          </a:p>
          <a:p>
            <a:pPr marL="285750" indent="-285750" eaLnBrk="1" hangingPunct="1">
              <a:spcBef>
                <a:spcPct val="0"/>
              </a:spcBef>
              <a:buFont typeface="Arial" panose="020B0604020202020204" pitchFamily="34" charset="0"/>
              <a:buChar char="•"/>
            </a:pPr>
            <a:r>
              <a:rPr lang="nl-NL" altLang="nl-NL" smtClean="0"/>
              <a:t>Afstemcondensator 10-500 pF (Novocon)</a:t>
            </a:r>
          </a:p>
          <a:p>
            <a:pPr marL="285750" indent="-285750" eaLnBrk="1" hangingPunct="1">
              <a:spcBef>
                <a:spcPct val="0"/>
              </a:spcBef>
              <a:buFont typeface="Arial" panose="020B0604020202020204" pitchFamily="34" charset="0"/>
              <a:buChar char="•"/>
            </a:pPr>
            <a:r>
              <a:rPr lang="nl-NL" altLang="nl-NL" smtClean="0"/>
              <a:t>Potentiometer 50 k</a:t>
            </a:r>
            <a:r>
              <a:rPr lang="el-GR" altLang="nl-NL" smtClean="0"/>
              <a:t>Ω</a:t>
            </a:r>
            <a:r>
              <a:rPr lang="nl-NL" altLang="nl-NL" smtClean="0"/>
              <a:t> log.</a:t>
            </a:r>
          </a:p>
          <a:p>
            <a:pPr marL="285750" indent="-285750" eaLnBrk="1" hangingPunct="1">
              <a:spcBef>
                <a:spcPct val="0"/>
              </a:spcBef>
              <a:buFont typeface="Arial" panose="020B0604020202020204" pitchFamily="34" charset="0"/>
              <a:buChar char="•"/>
            </a:pPr>
            <a:r>
              <a:rPr lang="nl-NL" altLang="nl-NL" smtClean="0"/>
              <a:t>Amroh F4 hf-smoorspoel</a:t>
            </a:r>
          </a:p>
          <a:p>
            <a:pPr marL="285750" indent="-285750" eaLnBrk="1" hangingPunct="1">
              <a:spcBef>
                <a:spcPct val="0"/>
              </a:spcBef>
              <a:buFont typeface="Arial" panose="020B0604020202020204" pitchFamily="34" charset="0"/>
              <a:buChar char="•"/>
            </a:pPr>
            <a:r>
              <a:rPr lang="nl-NL" altLang="nl-NL" smtClean="0"/>
              <a:t>30 pF toltrimmer (2x)</a:t>
            </a:r>
          </a:p>
          <a:p>
            <a:pPr marL="285750" indent="-285750" eaLnBrk="1" hangingPunct="1">
              <a:spcBef>
                <a:spcPct val="0"/>
              </a:spcBef>
              <a:buFont typeface="Arial" panose="020B0604020202020204" pitchFamily="34" charset="0"/>
              <a:buChar char="•"/>
            </a:pPr>
            <a:r>
              <a:rPr lang="nl-NL" altLang="nl-NL" smtClean="0"/>
              <a:t>OC 44 hf-transistor</a:t>
            </a:r>
          </a:p>
          <a:p>
            <a:pPr marL="285750" indent="-285750" eaLnBrk="1" hangingPunct="1">
              <a:spcBef>
                <a:spcPct val="0"/>
              </a:spcBef>
              <a:buFont typeface="Arial" panose="020B0604020202020204" pitchFamily="34" charset="0"/>
              <a:buChar char="•"/>
            </a:pPr>
            <a:r>
              <a:rPr lang="nl-NL" altLang="nl-NL" smtClean="0"/>
              <a:t>OC 13 transistor lf-voorversterker</a:t>
            </a:r>
          </a:p>
          <a:p>
            <a:pPr marL="285750" indent="-285750" eaLnBrk="1" hangingPunct="1">
              <a:spcBef>
                <a:spcPct val="0"/>
              </a:spcBef>
              <a:buFont typeface="Arial" panose="020B0604020202020204" pitchFamily="34" charset="0"/>
              <a:buChar char="•"/>
            </a:pPr>
            <a:r>
              <a:rPr lang="nl-NL" altLang="nl-NL" smtClean="0"/>
              <a:t>AC 188 eindtransistor in koellichaam</a:t>
            </a:r>
          </a:p>
          <a:p>
            <a:pPr marL="285750" indent="-285750" eaLnBrk="1" hangingPunct="1">
              <a:spcBef>
                <a:spcPct val="0"/>
              </a:spcBef>
              <a:buFont typeface="Arial" panose="020B0604020202020204" pitchFamily="34" charset="0"/>
              <a:buChar char="•"/>
            </a:pPr>
            <a:r>
              <a:rPr lang="nl-NL" altLang="nl-NL" smtClean="0"/>
              <a:t>Montagebordje</a:t>
            </a:r>
          </a:p>
          <a:p>
            <a:pPr marL="285750" indent="-285750" eaLnBrk="1" hangingPunct="1">
              <a:spcBef>
                <a:spcPct val="0"/>
              </a:spcBef>
              <a:buFont typeface="Arial" panose="020B0604020202020204" pitchFamily="34" charset="0"/>
              <a:buChar char="•"/>
            </a:pPr>
            <a:r>
              <a:rPr lang="nl-NL" altLang="nl-NL" smtClean="0"/>
              <a:t>Luidspreker AC 2300 CZ (150 </a:t>
            </a:r>
            <a:r>
              <a:rPr lang="el-GR" altLang="nl-NL" smtClean="0"/>
              <a:t>Ω</a:t>
            </a:r>
            <a:r>
              <a:rPr lang="nl-NL" altLang="nl-NL" smtClean="0"/>
              <a:t>)</a:t>
            </a:r>
          </a:p>
          <a:p>
            <a:pPr marL="285750" indent="-285750" eaLnBrk="1" hangingPunct="1">
              <a:spcBef>
                <a:spcPct val="0"/>
              </a:spcBef>
              <a:buFont typeface="Arial" panose="020B0604020202020204" pitchFamily="34" charset="0"/>
              <a:buChar char="•"/>
            </a:pPr>
            <a:r>
              <a:rPr lang="nl-NL" altLang="nl-NL" smtClean="0"/>
              <a:t>Kastje (Step-by-step)</a:t>
            </a:r>
          </a:p>
          <a:p>
            <a:pPr eaLnBrk="1" hangingPunct="1">
              <a:spcBef>
                <a:spcPct val="0"/>
              </a:spcBef>
            </a:pPr>
            <a:endParaRPr lang="nl-NL" altLang="nl-NL"/>
          </a:p>
          <a:p>
            <a:pPr eaLnBrk="1" hangingPunct="1">
              <a:spcBef>
                <a:spcPct val="0"/>
              </a:spcBef>
            </a:pPr>
            <a:r>
              <a:rPr lang="nl-NL" altLang="nl-NL" smtClean="0"/>
              <a:t>Op deze afbeelding </a:t>
            </a:r>
            <a:r>
              <a:rPr lang="nl-NL" altLang="nl-NL" smtClean="0"/>
              <a:t>zijn de </a:t>
            </a:r>
            <a:r>
              <a:rPr lang="nl-NL" altLang="nl-NL" smtClean="0"/>
              <a:t>belangrijkste onderdelen samengevoegd op een plaat pertinax van 1,5 mm dikte.</a:t>
            </a:r>
          </a:p>
          <a:p>
            <a:pPr eaLnBrk="1" hangingPunct="1">
              <a:spcBef>
                <a:spcPct val="0"/>
              </a:spcBef>
            </a:pPr>
            <a:endParaRPr lang="nl-NL" altLang="nl-NL"/>
          </a:p>
          <a:p>
            <a:pPr eaLnBrk="1" hangingPunct="1">
              <a:spcBef>
                <a:spcPct val="0"/>
              </a:spcBef>
            </a:pPr>
            <a:endParaRPr lang="nl-NL" altLang="nl-NL" smtClean="0"/>
          </a:p>
        </p:txBody>
      </p:sp>
      <p:pic>
        <p:nvPicPr>
          <p:cNvPr id="2" name="Picture 2" descr="C:\Users\Eigenaar\Documents\NVHR\Nederlandse Vereniging voor de Historie van de Radio_bestanden\onderdel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0493" y="764704"/>
            <a:ext cx="4109257" cy="273630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27" name="Picture 3" descr="C:\Users\Eigenaar\Documents\NVHR\Nederlandse Vereniging voor de Historie van de Radio_bestanden\ondrdelen op pri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9" y="3717032"/>
            <a:ext cx="4181517" cy="2787677"/>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468312" y="549275"/>
            <a:ext cx="3743647" cy="525463"/>
          </a:xfrm>
          <a:effectLst>
            <a:outerShdw blurRad="50800" dist="38100" algn="l" rotWithShape="0">
              <a:prstClr val="black">
                <a:alpha val="40000"/>
              </a:prstClr>
            </a:outerShdw>
          </a:effectLst>
        </p:spPr>
        <p:txBody>
          <a:bodyPr rtlCol="0">
            <a:normAutofit/>
          </a:bodyPr>
          <a:lstStyle/>
          <a:p>
            <a:pPr eaLnBrk="1" fontAlgn="auto" hangingPunct="1">
              <a:spcAft>
                <a:spcPts val="0"/>
              </a:spcAft>
              <a:defRPr/>
            </a:pPr>
            <a:r>
              <a:rPr lang="nl-NL" smtClean="0">
                <a:solidFill>
                  <a:srgbClr val="FF0000"/>
                </a:solidFill>
              </a:rPr>
              <a:t>Project Supplement Ontvanger</a:t>
            </a:r>
            <a:endParaRPr lang="nl-NL" dirty="0">
              <a:solidFill>
                <a:srgbClr val="FF0000"/>
              </a:solidFill>
            </a:endParaRPr>
          </a:p>
        </p:txBody>
      </p:sp>
      <p:sp>
        <p:nvSpPr>
          <p:cNvPr id="5123" name="Tijdelijke aanduiding voor tekst 5"/>
          <p:cNvSpPr>
            <a:spLocks noGrp="1"/>
          </p:cNvSpPr>
          <p:nvPr>
            <p:ph type="body" sz="half" idx="2"/>
          </p:nvPr>
        </p:nvSpPr>
        <p:spPr>
          <a:xfrm>
            <a:off x="468313" y="1412875"/>
            <a:ext cx="3311599" cy="4691063"/>
          </a:xfrm>
        </p:spPr>
        <p:txBody>
          <a:bodyPr/>
          <a:lstStyle/>
          <a:p>
            <a:pPr eaLnBrk="1" hangingPunct="1">
              <a:spcBef>
                <a:spcPct val="0"/>
              </a:spcBef>
            </a:pPr>
            <a:r>
              <a:rPr lang="nl-NL" altLang="nl-NL" sz="1600" b="1" smtClean="0"/>
              <a:t>De bouw</a:t>
            </a:r>
          </a:p>
          <a:p>
            <a:pPr eaLnBrk="1" hangingPunct="1">
              <a:spcBef>
                <a:spcPct val="0"/>
              </a:spcBef>
            </a:pPr>
            <a:endParaRPr lang="nl-NL" altLang="nl-NL" b="1" smtClean="0"/>
          </a:p>
          <a:p>
            <a:pPr eaLnBrk="1" hangingPunct="1">
              <a:spcBef>
                <a:spcPct val="0"/>
              </a:spcBef>
            </a:pPr>
            <a:r>
              <a:rPr lang="nl-NL" altLang="nl-NL" smtClean="0"/>
              <a:t>Hier de voorzijde van de pertinax plaat.</a:t>
            </a:r>
            <a:endParaRPr lang="nl-NL" altLang="nl-NL"/>
          </a:p>
          <a:p>
            <a:pPr eaLnBrk="1" hangingPunct="1">
              <a:spcBef>
                <a:spcPct val="0"/>
              </a:spcBef>
            </a:pPr>
            <a:r>
              <a:rPr lang="nl-NL" altLang="nl-NL" smtClean="0"/>
              <a:t>De assen van de potmeter en de afstem-</a:t>
            </a:r>
          </a:p>
          <a:p>
            <a:pPr eaLnBrk="1" hangingPunct="1">
              <a:spcBef>
                <a:spcPct val="0"/>
              </a:spcBef>
            </a:pPr>
            <a:r>
              <a:rPr lang="nl-NL" altLang="nl-NL" smtClean="0"/>
              <a:t>condensator vallen precies voor de gaten</a:t>
            </a:r>
            <a:endParaRPr lang="nl-NL" altLang="nl-NL"/>
          </a:p>
          <a:p>
            <a:pPr eaLnBrk="1" hangingPunct="1">
              <a:spcBef>
                <a:spcPct val="0"/>
              </a:spcBef>
            </a:pPr>
            <a:r>
              <a:rPr lang="nl-NL" altLang="nl-NL"/>
              <a:t>i</a:t>
            </a:r>
            <a:r>
              <a:rPr lang="nl-NL" altLang="nl-NL" smtClean="0"/>
              <a:t>n de kast. De plaat wordt vastgezet met de </a:t>
            </a:r>
          </a:p>
          <a:p>
            <a:pPr eaLnBrk="1" hangingPunct="1">
              <a:spcBef>
                <a:spcPct val="0"/>
              </a:spcBef>
            </a:pPr>
            <a:r>
              <a:rPr lang="nl-NL" altLang="nl-NL" smtClean="0"/>
              <a:t>moer van de potmeter.</a:t>
            </a:r>
            <a:endParaRPr lang="nl-NL" altLang="nl-NL"/>
          </a:p>
          <a:p>
            <a:pPr eaLnBrk="1" hangingPunct="1">
              <a:spcBef>
                <a:spcPct val="0"/>
              </a:spcBef>
            </a:pPr>
            <a:r>
              <a:rPr lang="nl-NL" altLang="nl-NL" smtClean="0"/>
              <a:t>De M3 boutjes dienen te worden geiso-leerd met plakband zodat die geen contact kunnen maken met de metalen kast.</a:t>
            </a:r>
          </a:p>
          <a:p>
            <a:pPr eaLnBrk="1" hangingPunct="1">
              <a:spcBef>
                <a:spcPct val="0"/>
              </a:spcBef>
            </a:pPr>
            <a:endParaRPr lang="nl-NL" altLang="nl-NL" smtClean="0"/>
          </a:p>
          <a:p>
            <a:pPr eaLnBrk="1" hangingPunct="1">
              <a:spcBef>
                <a:spcPct val="0"/>
              </a:spcBef>
            </a:pPr>
            <a:endParaRPr lang="nl-NL" altLang="nl-NL"/>
          </a:p>
          <a:p>
            <a:pPr eaLnBrk="1" hangingPunct="1">
              <a:spcBef>
                <a:spcPct val="0"/>
              </a:spcBef>
            </a:pPr>
            <a:endParaRPr lang="nl-NL" altLang="nl-NL" smtClean="0"/>
          </a:p>
          <a:p>
            <a:pPr eaLnBrk="1" hangingPunct="1">
              <a:spcBef>
                <a:spcPct val="0"/>
              </a:spcBef>
            </a:pPr>
            <a:endParaRPr lang="nl-NL" altLang="nl-NL"/>
          </a:p>
          <a:p>
            <a:pPr eaLnBrk="1" hangingPunct="1">
              <a:spcBef>
                <a:spcPct val="0"/>
              </a:spcBef>
            </a:pPr>
            <a:r>
              <a:rPr lang="nl-NL" altLang="nl-NL" smtClean="0"/>
              <a:t>Uiteindelijk past het allemaal netjes in het kastje. </a:t>
            </a:r>
            <a:endParaRPr lang="nl-NL" altLang="nl-NL"/>
          </a:p>
          <a:p>
            <a:pPr eaLnBrk="1" hangingPunct="1">
              <a:spcBef>
                <a:spcPct val="0"/>
              </a:spcBef>
            </a:pPr>
            <a:endParaRPr lang="nl-NL" altLang="nl-NL" smtClean="0"/>
          </a:p>
          <a:p>
            <a:pPr eaLnBrk="1" hangingPunct="1">
              <a:spcBef>
                <a:spcPct val="0"/>
              </a:spcBef>
            </a:pPr>
            <a:endParaRPr lang="nl-NL" altLang="nl-NL"/>
          </a:p>
          <a:p>
            <a:pPr eaLnBrk="1" hangingPunct="1">
              <a:spcBef>
                <a:spcPct val="0"/>
              </a:spcBef>
            </a:pPr>
            <a:endParaRPr lang="nl-NL" altLang="nl-NL" smtClean="0"/>
          </a:p>
        </p:txBody>
      </p:sp>
      <p:pic>
        <p:nvPicPr>
          <p:cNvPr id="1026" name="Picture 2" descr="C:\Users\Eigenaar\Documents\NVHR\Nederlandse Vereniging voor de Historie van de Radio_bestanden\print passen in kas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3789040"/>
            <a:ext cx="4104456" cy="273630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 name="Picture 3" descr="C:\Users\Eigenaar\Documents\NVHR\Nederlandse Vereniging voor de Historie van de Radio_bestanden\print passen in kast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836712"/>
            <a:ext cx="4104456" cy="273630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cxnSp>
        <p:nvCxnSpPr>
          <p:cNvPr id="5" name="Rechte verbindingslijn met pijl 4"/>
          <p:cNvCxnSpPr/>
          <p:nvPr/>
        </p:nvCxnSpPr>
        <p:spPr>
          <a:xfrm flipV="1">
            <a:off x="3707904" y="2852936"/>
            <a:ext cx="2268252" cy="432048"/>
          </a:xfrm>
          <a:prstGeom prst="straightConnector1">
            <a:avLst/>
          </a:prstGeom>
          <a:ln>
            <a:solidFill>
              <a:schemeClr val="bg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 name="Rechte verbindingslijn met pijl 6"/>
          <p:cNvCxnSpPr/>
          <p:nvPr/>
        </p:nvCxnSpPr>
        <p:spPr>
          <a:xfrm flipV="1">
            <a:off x="3707904" y="2276872"/>
            <a:ext cx="2376264" cy="1008112"/>
          </a:xfrm>
          <a:prstGeom prst="straightConnector1">
            <a:avLst/>
          </a:prstGeom>
          <a:ln>
            <a:solidFill>
              <a:schemeClr val="bg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1823088"/>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468312" y="549275"/>
            <a:ext cx="3743647" cy="525463"/>
          </a:xfrm>
          <a:effectLst>
            <a:outerShdw blurRad="50800" dist="38100" algn="l" rotWithShape="0">
              <a:prstClr val="black">
                <a:alpha val="40000"/>
              </a:prstClr>
            </a:outerShdw>
          </a:effectLst>
        </p:spPr>
        <p:txBody>
          <a:bodyPr rtlCol="0">
            <a:normAutofit/>
          </a:bodyPr>
          <a:lstStyle/>
          <a:p>
            <a:pPr eaLnBrk="1" fontAlgn="auto" hangingPunct="1">
              <a:spcAft>
                <a:spcPts val="0"/>
              </a:spcAft>
              <a:defRPr/>
            </a:pPr>
            <a:r>
              <a:rPr lang="nl-NL" smtClean="0">
                <a:solidFill>
                  <a:srgbClr val="FF0000"/>
                </a:solidFill>
              </a:rPr>
              <a:t>Project Supplement Ontvanger</a:t>
            </a:r>
            <a:endParaRPr lang="nl-NL" dirty="0">
              <a:solidFill>
                <a:srgbClr val="FF0000"/>
              </a:solidFill>
            </a:endParaRPr>
          </a:p>
        </p:txBody>
      </p:sp>
      <p:sp>
        <p:nvSpPr>
          <p:cNvPr id="5123" name="Tijdelijke aanduiding voor tekst 5"/>
          <p:cNvSpPr>
            <a:spLocks noGrp="1"/>
          </p:cNvSpPr>
          <p:nvPr>
            <p:ph type="body" sz="half" idx="2"/>
          </p:nvPr>
        </p:nvSpPr>
        <p:spPr>
          <a:xfrm>
            <a:off x="468313" y="1412875"/>
            <a:ext cx="3311599" cy="4691063"/>
          </a:xfrm>
        </p:spPr>
        <p:txBody>
          <a:bodyPr/>
          <a:lstStyle/>
          <a:p>
            <a:pPr eaLnBrk="1" hangingPunct="1">
              <a:spcBef>
                <a:spcPct val="0"/>
              </a:spcBef>
            </a:pPr>
            <a:r>
              <a:rPr lang="nl-NL" altLang="nl-NL" sz="1600" b="1" smtClean="0"/>
              <a:t>De bouw</a:t>
            </a:r>
          </a:p>
          <a:p>
            <a:pPr eaLnBrk="1" hangingPunct="1">
              <a:spcBef>
                <a:spcPct val="0"/>
              </a:spcBef>
            </a:pPr>
            <a:endParaRPr lang="nl-NL" altLang="nl-NL" b="1" smtClean="0"/>
          </a:p>
          <a:p>
            <a:pPr eaLnBrk="1" hangingPunct="1">
              <a:spcBef>
                <a:spcPct val="0"/>
              </a:spcBef>
            </a:pPr>
            <a:r>
              <a:rPr lang="nl-NL" altLang="nl-NL" smtClean="0"/>
              <a:t>Hier is een begin gemaakt met de bedrading van het toestel.</a:t>
            </a:r>
          </a:p>
          <a:p>
            <a:pPr eaLnBrk="1" hangingPunct="1">
              <a:spcBef>
                <a:spcPct val="0"/>
              </a:spcBef>
            </a:pPr>
            <a:r>
              <a:rPr lang="nl-NL" altLang="nl-NL" smtClean="0"/>
              <a:t>De beide afstemcondensatorhelften zijn parallel geschakeld om aan de benodigde 500 pF te komen. </a:t>
            </a:r>
          </a:p>
          <a:p>
            <a:pPr eaLnBrk="1" hangingPunct="1">
              <a:spcBef>
                <a:spcPct val="0"/>
              </a:spcBef>
            </a:pPr>
            <a:endParaRPr lang="nl-NL" altLang="nl-NL"/>
          </a:p>
          <a:p>
            <a:pPr eaLnBrk="1" hangingPunct="1">
              <a:spcBef>
                <a:spcPct val="0"/>
              </a:spcBef>
            </a:pPr>
            <a:endParaRPr lang="nl-NL" altLang="nl-NL" smtClean="0"/>
          </a:p>
          <a:p>
            <a:pPr eaLnBrk="1" hangingPunct="1">
              <a:spcBef>
                <a:spcPct val="0"/>
              </a:spcBef>
            </a:pPr>
            <a:endParaRPr lang="nl-NL" altLang="nl-NL"/>
          </a:p>
          <a:p>
            <a:pPr eaLnBrk="1" hangingPunct="1">
              <a:spcBef>
                <a:spcPct val="0"/>
              </a:spcBef>
            </a:pPr>
            <a:endParaRPr lang="nl-NL" altLang="nl-NL" smtClean="0"/>
          </a:p>
          <a:p>
            <a:pPr eaLnBrk="1" hangingPunct="1">
              <a:spcBef>
                <a:spcPct val="0"/>
              </a:spcBef>
            </a:pPr>
            <a:endParaRPr lang="nl-NL" altLang="nl-NL"/>
          </a:p>
          <a:p>
            <a:pPr eaLnBrk="1" hangingPunct="1">
              <a:spcBef>
                <a:spcPct val="0"/>
              </a:spcBef>
            </a:pPr>
            <a:r>
              <a:rPr lang="nl-NL" altLang="nl-NL" smtClean="0"/>
              <a:t>Twee montagegaatjes in de condensator- behuizing zijn opgetapt naar 3 mm.</a:t>
            </a:r>
          </a:p>
          <a:p>
            <a:pPr eaLnBrk="1" hangingPunct="1">
              <a:spcBef>
                <a:spcPct val="0"/>
              </a:spcBef>
            </a:pPr>
            <a:r>
              <a:rPr lang="nl-NL" altLang="nl-NL" smtClean="0"/>
              <a:t>In het nog open staande schroefgat wordt later het koelblokje van de eindtransistor geschroefd.</a:t>
            </a:r>
          </a:p>
          <a:p>
            <a:pPr eaLnBrk="1" hangingPunct="1">
              <a:spcBef>
                <a:spcPct val="0"/>
              </a:spcBef>
            </a:pPr>
            <a:endParaRPr lang="nl-NL" altLang="nl-NL" smtClean="0"/>
          </a:p>
        </p:txBody>
      </p:sp>
      <p:pic>
        <p:nvPicPr>
          <p:cNvPr id="1026" name="Picture 2" descr="C:\Users\Eigenaar\Documents\NVHR\Nederlandse Vereniging voor de Historie van de Radio_bestanden\bouw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1999" y="836712"/>
            <a:ext cx="4212469" cy="280831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27" name="Picture 3" descr="C:\Users\Eigenaar\Documents\NVHR\Nederlandse Vereniging voor de Historie van de Radio_bestanden\close up.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4067" y="3861048"/>
            <a:ext cx="2988332" cy="270748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cxnSp>
        <p:nvCxnSpPr>
          <p:cNvPr id="3" name="Rechte verbindingslijn met pijl 2"/>
          <p:cNvCxnSpPr/>
          <p:nvPr/>
        </p:nvCxnSpPr>
        <p:spPr>
          <a:xfrm>
            <a:off x="1835696" y="5085184"/>
            <a:ext cx="5328592" cy="648072"/>
          </a:xfrm>
          <a:prstGeom prst="straightConnector1">
            <a:avLst/>
          </a:prstGeom>
          <a:ln w="15875"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2608272"/>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468312" y="549275"/>
            <a:ext cx="3743647" cy="525463"/>
          </a:xfrm>
          <a:effectLst>
            <a:outerShdw blurRad="50800" dist="38100" algn="l" rotWithShape="0">
              <a:prstClr val="black">
                <a:alpha val="40000"/>
              </a:prstClr>
            </a:outerShdw>
          </a:effectLst>
        </p:spPr>
        <p:txBody>
          <a:bodyPr rtlCol="0">
            <a:normAutofit/>
          </a:bodyPr>
          <a:lstStyle/>
          <a:p>
            <a:pPr eaLnBrk="1" fontAlgn="auto" hangingPunct="1">
              <a:spcAft>
                <a:spcPts val="0"/>
              </a:spcAft>
              <a:defRPr/>
            </a:pPr>
            <a:r>
              <a:rPr lang="nl-NL" smtClean="0">
                <a:solidFill>
                  <a:srgbClr val="FF0000"/>
                </a:solidFill>
              </a:rPr>
              <a:t>Project Supplement Ontvanger</a:t>
            </a:r>
            <a:endParaRPr lang="nl-NL" dirty="0">
              <a:solidFill>
                <a:srgbClr val="FF0000"/>
              </a:solidFill>
            </a:endParaRPr>
          </a:p>
        </p:txBody>
      </p:sp>
      <p:sp>
        <p:nvSpPr>
          <p:cNvPr id="5123" name="Tijdelijke aanduiding voor tekst 5"/>
          <p:cNvSpPr>
            <a:spLocks noGrp="1"/>
          </p:cNvSpPr>
          <p:nvPr>
            <p:ph type="body" sz="half" idx="2"/>
          </p:nvPr>
        </p:nvSpPr>
        <p:spPr>
          <a:xfrm>
            <a:off x="468313" y="1412875"/>
            <a:ext cx="3311599" cy="4968453"/>
          </a:xfrm>
        </p:spPr>
        <p:txBody>
          <a:bodyPr>
            <a:normAutofit lnSpcReduction="10000"/>
          </a:bodyPr>
          <a:lstStyle/>
          <a:p>
            <a:pPr eaLnBrk="1" hangingPunct="1">
              <a:spcBef>
                <a:spcPct val="0"/>
              </a:spcBef>
            </a:pPr>
            <a:r>
              <a:rPr lang="nl-NL" altLang="nl-NL" sz="1600" b="1" smtClean="0"/>
              <a:t>De bouw</a:t>
            </a:r>
          </a:p>
          <a:p>
            <a:pPr eaLnBrk="1" hangingPunct="1">
              <a:spcBef>
                <a:spcPct val="0"/>
              </a:spcBef>
            </a:pPr>
            <a:endParaRPr lang="nl-NL" altLang="nl-NL"/>
          </a:p>
          <a:p>
            <a:pPr eaLnBrk="1" hangingPunct="1">
              <a:spcBef>
                <a:spcPct val="0"/>
              </a:spcBef>
            </a:pPr>
            <a:r>
              <a:rPr lang="nl-NL" altLang="nl-NL" smtClean="0"/>
              <a:t>Het hf-deel van de ontvanger is hier ge-reed. Bij het testen bleek dit deel echter niet te werken. Het probleem deed zich voor bij het gebruik van smoorspoel F4.</a:t>
            </a:r>
          </a:p>
          <a:p>
            <a:pPr eaLnBrk="1" hangingPunct="1">
              <a:spcBef>
                <a:spcPct val="0"/>
              </a:spcBef>
            </a:pPr>
            <a:r>
              <a:rPr lang="nl-NL" altLang="nl-NL" smtClean="0"/>
              <a:t>Mijn transistor handboek gaf hierover enige uitleg:</a:t>
            </a:r>
          </a:p>
          <a:p>
            <a:pPr eaLnBrk="1" hangingPunct="1">
              <a:spcBef>
                <a:spcPct val="0"/>
              </a:spcBef>
            </a:pPr>
            <a:endParaRPr lang="nl-NL" altLang="nl-NL" smtClean="0"/>
          </a:p>
          <a:p>
            <a:pPr eaLnBrk="1" hangingPunct="1">
              <a:spcBef>
                <a:spcPct val="0"/>
              </a:spcBef>
            </a:pPr>
            <a:r>
              <a:rPr lang="nl-NL" altLang="nl-NL" i="1" smtClean="0"/>
              <a:t>“Het smoorspoeltje dient een lagere zelf-inductie te hebben dan dat we uit de bui-zentechniek gewend zijn. (nl. slechts 0,5 à 1 mH in plaats van 100 mH). De reden hier-van is, dat we bij transistorschakelingen nu eenmaal met veel lagere impedanties te maken hebben. Een F4 is daarom hier niet bruikbaar (te hoge zelfinductie en gelijk-stroomweerstand).” </a:t>
            </a:r>
            <a:r>
              <a:rPr lang="nl-NL" altLang="nl-NL" sz="800" i="1" smtClean="0"/>
              <a:t>Bron</a:t>
            </a:r>
            <a:r>
              <a:rPr lang="nl-NL" altLang="nl-NL" sz="900" i="1" smtClean="0"/>
              <a:t>: Amroh, “Halfgeleiders”</a:t>
            </a:r>
          </a:p>
          <a:p>
            <a:pPr eaLnBrk="1" hangingPunct="1">
              <a:spcBef>
                <a:spcPct val="0"/>
              </a:spcBef>
            </a:pPr>
            <a:endParaRPr lang="nl-NL" altLang="nl-NL" b="1" smtClean="0"/>
          </a:p>
          <a:p>
            <a:pPr eaLnBrk="1" hangingPunct="1">
              <a:spcBef>
                <a:spcPct val="0"/>
              </a:spcBef>
            </a:pPr>
            <a:r>
              <a:rPr lang="nl-NL" altLang="nl-NL" smtClean="0"/>
              <a:t>Ik heb de F4 vervangen door een langegolf-spoel af te halen van een oude ferriet- antenne. Dit bleek evenwel te functioneren.</a:t>
            </a:r>
          </a:p>
          <a:p>
            <a:pPr eaLnBrk="1" hangingPunct="1">
              <a:spcBef>
                <a:spcPct val="0"/>
              </a:spcBef>
            </a:pPr>
            <a:endParaRPr lang="nl-NL" altLang="nl-NL"/>
          </a:p>
          <a:p>
            <a:pPr eaLnBrk="1" hangingPunct="1">
              <a:spcBef>
                <a:spcPct val="0"/>
              </a:spcBef>
            </a:pPr>
            <a:endParaRPr lang="nl-NL" altLang="nl-NL" smtClean="0"/>
          </a:p>
        </p:txBody>
      </p:sp>
      <p:pic>
        <p:nvPicPr>
          <p:cNvPr id="1026" name="Picture 2" descr="C:\Users\Eigenaar\Documents\NVHR\Nederlandse Vereniging voor de Historie van de Radio_bestanden\hf-dee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9992" y="838550"/>
            <a:ext cx="4123963" cy="2749308"/>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27" name="Picture 3" descr="C:\Users\Eigenaar\Documents\NVHR\Nederlandse Vereniging voor de Historie van de Radio_bestanden\smoorspoe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11305" y="3789038"/>
            <a:ext cx="4158378" cy="277387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0527130"/>
      </p:ext>
    </p:extLst>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1_Kantoorthema">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Project restauratie contest eng</Template>
  <TotalTime>4522</TotalTime>
  <Words>1122</Words>
  <Application>Microsoft Office PowerPoint</Application>
  <PresentationFormat>Diavoorstelling (4:3)</PresentationFormat>
  <Paragraphs>201</Paragraphs>
  <Slides>14</Slides>
  <Notes>0</Notes>
  <HiddenSlides>0</HiddenSlides>
  <MMClips>0</MMClips>
  <ScaleCrop>false</ScaleCrop>
  <HeadingPairs>
    <vt:vector size="4" baseType="variant">
      <vt:variant>
        <vt:lpstr>Thema</vt:lpstr>
      </vt:variant>
      <vt:variant>
        <vt:i4>1</vt:i4>
      </vt:variant>
      <vt:variant>
        <vt:lpstr>Diatitels</vt:lpstr>
      </vt:variant>
      <vt:variant>
        <vt:i4>14</vt:i4>
      </vt:variant>
    </vt:vector>
  </HeadingPairs>
  <TitlesOfParts>
    <vt:vector size="15" baseType="lpstr">
      <vt:lpstr>1_Kantoorthema</vt:lpstr>
      <vt:lpstr>Project Supplement Ontvanger</vt:lpstr>
      <vt:lpstr>Project Supplement Ontvanger</vt:lpstr>
      <vt:lpstr>Project Supplement Ontvanger                                                                 foto: Sietze  Osinga</vt:lpstr>
      <vt:lpstr>Project Supplement Ontvanger</vt:lpstr>
      <vt:lpstr>Project Supplement Ontvanger </vt:lpstr>
      <vt:lpstr>Project Supplement Ontvanger</vt:lpstr>
      <vt:lpstr>Project Supplement Ontvanger</vt:lpstr>
      <vt:lpstr>Project Supplement Ontvanger</vt:lpstr>
      <vt:lpstr>Project Supplement Ontvanger</vt:lpstr>
      <vt:lpstr>Project Supplement Ontvanger</vt:lpstr>
      <vt:lpstr>Project Supplement Ontvanger</vt:lpstr>
      <vt:lpstr>Project Supplement Ontvanger</vt:lpstr>
      <vt:lpstr>Project Supplement Ontvanger</vt:lpstr>
      <vt:lpstr>Project Supplement Ontvanger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Pionier 3</dc:title>
  <dc:creator>Vendriks</dc:creator>
  <cp:lastModifiedBy>Eigenaar</cp:lastModifiedBy>
  <cp:revision>550</cp:revision>
  <dcterms:created xsi:type="dcterms:W3CDTF">2013-02-07T15:07:15Z</dcterms:created>
  <dcterms:modified xsi:type="dcterms:W3CDTF">2015-05-22T21:50:24Z</dcterms:modified>
</cp:coreProperties>
</file>