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95" r:id="rId3"/>
    <p:sldId id="291" r:id="rId4"/>
    <p:sldId id="292" r:id="rId5"/>
    <p:sldId id="293" r:id="rId6"/>
    <p:sldId id="290" r:id="rId7"/>
    <p:sldId id="294" r:id="rId8"/>
    <p:sldId id="289" r:id="rId9"/>
    <p:sldId id="296" r:id="rId10"/>
    <p:sldId id="297" r:id="rId11"/>
    <p:sldId id="298" r:id="rId12"/>
    <p:sldId id="299" r:id="rId13"/>
    <p:sldId id="300" r:id="rId14"/>
    <p:sldId id="301" r:id="rId15"/>
    <p:sldId id="302" r:id="rId16"/>
    <p:sldId id="306" r:id="rId17"/>
    <p:sldId id="303" r:id="rId18"/>
    <p:sldId id="304" r:id="rId19"/>
    <p:sldId id="305" r:id="rId20"/>
    <p:sldId id="287" r:id="rId21"/>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907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8" autoAdjust="0"/>
    <p:restoredTop sz="94676" autoAdjust="0"/>
  </p:normalViewPr>
  <p:slideViewPr>
    <p:cSldViewPr>
      <p:cViewPr varScale="1">
        <p:scale>
          <a:sx n="87" d="100"/>
          <a:sy n="87" d="100"/>
        </p:scale>
        <p:origin x="-103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3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A90F759C-055C-4C90-8CD6-B3B16E5C08B6}" type="datetimeFigureOut">
              <a:rPr lang="nl-NL"/>
              <a:pPr>
                <a:defRPr/>
              </a:pPr>
              <a:t>20-5-2014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45966718-24A3-4DAD-A022-844B931B3C4E}" type="slidenum">
              <a:rPr lang="nl-NL"/>
              <a:pPr>
                <a:defRPr/>
              </a:pPr>
              <a:t>‹nr.›</a:t>
            </a:fld>
            <a:endParaRPr lang="nl-NL"/>
          </a:p>
        </p:txBody>
      </p:sp>
    </p:spTree>
    <p:extLst>
      <p:ext uri="{BB962C8B-B14F-4D97-AF65-F5344CB8AC3E}">
        <p14:creationId xmlns:p14="http://schemas.microsoft.com/office/powerpoint/2010/main" val="1018395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FADEBEF3-7017-43C1-8987-4D41624A0524}" type="datetimeFigureOut">
              <a:rPr lang="nl-NL"/>
              <a:pPr>
                <a:defRPr/>
              </a:pPr>
              <a:t>20-5-2014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9CFA1298-1D57-4C34-8326-8FC2E129B330}" type="slidenum">
              <a:rPr lang="nl-NL"/>
              <a:pPr>
                <a:defRPr/>
              </a:pPr>
              <a:t>‹nr.›</a:t>
            </a:fld>
            <a:endParaRPr lang="nl-NL"/>
          </a:p>
        </p:txBody>
      </p:sp>
    </p:spTree>
    <p:extLst>
      <p:ext uri="{BB962C8B-B14F-4D97-AF65-F5344CB8AC3E}">
        <p14:creationId xmlns:p14="http://schemas.microsoft.com/office/powerpoint/2010/main" val="1904471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E39BD245-9D63-49E9-81DB-7D2C796848AB}" type="datetimeFigureOut">
              <a:rPr lang="nl-NL"/>
              <a:pPr>
                <a:defRPr/>
              </a:pPr>
              <a:t>20-5-2014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C6835DB4-7233-458D-AA21-D2377AC8568E}" type="slidenum">
              <a:rPr lang="nl-NL"/>
              <a:pPr>
                <a:defRPr/>
              </a:pPr>
              <a:t>‹nr.›</a:t>
            </a:fld>
            <a:endParaRPr lang="nl-NL"/>
          </a:p>
        </p:txBody>
      </p:sp>
    </p:spTree>
    <p:extLst>
      <p:ext uri="{BB962C8B-B14F-4D97-AF65-F5344CB8AC3E}">
        <p14:creationId xmlns:p14="http://schemas.microsoft.com/office/powerpoint/2010/main" val="607331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4C30A605-5998-4AB9-9693-B62DD4E3B1F1}" type="datetimeFigureOut">
              <a:rPr lang="nl-NL"/>
              <a:pPr>
                <a:defRPr/>
              </a:pPr>
              <a:t>20-5-2014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37A1DFC5-AFAF-418A-970B-87A4C9B1EED2}" type="slidenum">
              <a:rPr lang="nl-NL"/>
              <a:pPr>
                <a:defRPr/>
              </a:pPr>
              <a:t>‹nr.›</a:t>
            </a:fld>
            <a:endParaRPr lang="nl-NL"/>
          </a:p>
        </p:txBody>
      </p:sp>
    </p:spTree>
    <p:extLst>
      <p:ext uri="{BB962C8B-B14F-4D97-AF65-F5344CB8AC3E}">
        <p14:creationId xmlns:p14="http://schemas.microsoft.com/office/powerpoint/2010/main" val="1234771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7E06CF57-811A-4418-A390-080BADCC6F2F}" type="datetimeFigureOut">
              <a:rPr lang="nl-NL"/>
              <a:pPr>
                <a:defRPr/>
              </a:pPr>
              <a:t>20-5-2014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09EFA2D3-4B8A-46FC-BB89-D9E1EF82F6B0}" type="slidenum">
              <a:rPr lang="nl-NL"/>
              <a:pPr>
                <a:defRPr/>
              </a:pPr>
              <a:t>‹nr.›</a:t>
            </a:fld>
            <a:endParaRPr lang="nl-NL"/>
          </a:p>
        </p:txBody>
      </p:sp>
    </p:spTree>
    <p:extLst>
      <p:ext uri="{BB962C8B-B14F-4D97-AF65-F5344CB8AC3E}">
        <p14:creationId xmlns:p14="http://schemas.microsoft.com/office/powerpoint/2010/main" val="647953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4C34017C-41BF-469E-8306-85ACF94D8231}" type="datetimeFigureOut">
              <a:rPr lang="nl-NL"/>
              <a:pPr>
                <a:defRPr/>
              </a:pPr>
              <a:t>20-5-2014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F3ED4B23-8AF3-41C2-9976-F282FE442767}" type="slidenum">
              <a:rPr lang="nl-NL"/>
              <a:pPr>
                <a:defRPr/>
              </a:pPr>
              <a:t>‹nr.›</a:t>
            </a:fld>
            <a:endParaRPr lang="nl-NL"/>
          </a:p>
        </p:txBody>
      </p:sp>
    </p:spTree>
    <p:extLst>
      <p:ext uri="{BB962C8B-B14F-4D97-AF65-F5344CB8AC3E}">
        <p14:creationId xmlns:p14="http://schemas.microsoft.com/office/powerpoint/2010/main" val="1844132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FA1A54A9-57BC-4E56-8CFA-DA3718F320F4}" type="datetimeFigureOut">
              <a:rPr lang="nl-NL"/>
              <a:pPr>
                <a:defRPr/>
              </a:pPr>
              <a:t>20-5-2014</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89E4A71A-9CCD-4EB2-9023-4F692C277768}" type="slidenum">
              <a:rPr lang="nl-NL"/>
              <a:pPr>
                <a:defRPr/>
              </a:pPr>
              <a:t>‹nr.›</a:t>
            </a:fld>
            <a:endParaRPr lang="nl-NL"/>
          </a:p>
        </p:txBody>
      </p:sp>
    </p:spTree>
    <p:extLst>
      <p:ext uri="{BB962C8B-B14F-4D97-AF65-F5344CB8AC3E}">
        <p14:creationId xmlns:p14="http://schemas.microsoft.com/office/powerpoint/2010/main" val="111924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10629E35-5A6B-4F01-A832-F5D967134755}" type="datetimeFigureOut">
              <a:rPr lang="nl-NL"/>
              <a:pPr>
                <a:defRPr/>
              </a:pPr>
              <a:t>20-5-2014</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A7C308F1-B82A-4FE3-A132-105DC797E821}" type="slidenum">
              <a:rPr lang="nl-NL"/>
              <a:pPr>
                <a:defRPr/>
              </a:pPr>
              <a:t>‹nr.›</a:t>
            </a:fld>
            <a:endParaRPr lang="nl-NL"/>
          </a:p>
        </p:txBody>
      </p:sp>
    </p:spTree>
    <p:extLst>
      <p:ext uri="{BB962C8B-B14F-4D97-AF65-F5344CB8AC3E}">
        <p14:creationId xmlns:p14="http://schemas.microsoft.com/office/powerpoint/2010/main" val="14523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A4782C55-6F60-41CD-8B87-800CD3328ECA}" type="datetimeFigureOut">
              <a:rPr lang="nl-NL"/>
              <a:pPr>
                <a:defRPr/>
              </a:pPr>
              <a:t>20-5-2014</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88642B7E-4D54-4F9A-AC13-68018AFE387C}" type="slidenum">
              <a:rPr lang="nl-NL"/>
              <a:pPr>
                <a:defRPr/>
              </a:pPr>
              <a:t>‹nr.›</a:t>
            </a:fld>
            <a:endParaRPr lang="nl-NL"/>
          </a:p>
        </p:txBody>
      </p:sp>
    </p:spTree>
    <p:extLst>
      <p:ext uri="{BB962C8B-B14F-4D97-AF65-F5344CB8AC3E}">
        <p14:creationId xmlns:p14="http://schemas.microsoft.com/office/powerpoint/2010/main" val="347930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1D60BE9F-EC97-42DE-BCE4-9347F6D0C5A8}" type="datetimeFigureOut">
              <a:rPr lang="nl-NL"/>
              <a:pPr>
                <a:defRPr/>
              </a:pPr>
              <a:t>20-5-2014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81D335CF-B1E8-486F-9914-8E6A94ECA014}" type="slidenum">
              <a:rPr lang="nl-NL"/>
              <a:pPr>
                <a:defRPr/>
              </a:pPr>
              <a:t>‹nr.›</a:t>
            </a:fld>
            <a:endParaRPr lang="nl-NL"/>
          </a:p>
        </p:txBody>
      </p:sp>
    </p:spTree>
    <p:extLst>
      <p:ext uri="{BB962C8B-B14F-4D97-AF65-F5344CB8AC3E}">
        <p14:creationId xmlns:p14="http://schemas.microsoft.com/office/powerpoint/2010/main" val="2408649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9064EA1A-9DD4-404C-B6B5-B63FBB585291}" type="datetimeFigureOut">
              <a:rPr lang="nl-NL"/>
              <a:pPr>
                <a:defRPr/>
              </a:pPr>
              <a:t>20-5-2014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56B02127-D280-4271-89BD-B108761FED1E}" type="slidenum">
              <a:rPr lang="nl-NL"/>
              <a:pPr>
                <a:defRPr/>
              </a:pPr>
              <a:t>‹nr.›</a:t>
            </a:fld>
            <a:endParaRPr lang="nl-NL"/>
          </a:p>
        </p:txBody>
      </p:sp>
    </p:spTree>
    <p:extLst>
      <p:ext uri="{BB962C8B-B14F-4D97-AF65-F5344CB8AC3E}">
        <p14:creationId xmlns:p14="http://schemas.microsoft.com/office/powerpoint/2010/main" val="286092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Klik om de modelstijlen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6CD468B-9141-4F36-A4BB-51421B1941E2}" type="datetimeFigureOut">
              <a:rPr lang="nl-NL"/>
              <a:pPr>
                <a:defRPr/>
              </a:pPr>
              <a:t>20-5-2014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3E837CE-795F-44DF-B9EB-AAFAF66161DA}"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8313" y="549275"/>
            <a:ext cx="3008312" cy="525463"/>
          </a:xfrm>
          <a:effectLst>
            <a:outerShdw blurRad="50800" dist="38100" algn="l" rotWithShape="0">
              <a:prstClr val="black">
                <a:alpha val="40000"/>
              </a:prstClr>
            </a:outerShdw>
          </a:effectLst>
        </p:spPr>
        <p:txBody>
          <a:bodyPr rtlCol="0">
            <a:normAutofit/>
          </a:bodyPr>
          <a:lstStyle/>
          <a:p>
            <a:pPr eaLnBrk="1" fontAlgn="auto" hangingPunct="1">
              <a:spcAft>
                <a:spcPts val="0"/>
              </a:spcAft>
              <a:defRPr/>
            </a:pPr>
            <a:r>
              <a:rPr lang="nl-NL" dirty="0" smtClean="0">
                <a:solidFill>
                  <a:srgbClr val="FF0000"/>
                </a:solidFill>
              </a:rPr>
              <a:t>Project Voeding PE 4820</a:t>
            </a:r>
            <a:endParaRPr lang="nl-NL" dirty="0">
              <a:solidFill>
                <a:srgbClr val="FF0000"/>
              </a:solidFill>
            </a:endParaRPr>
          </a:p>
        </p:txBody>
      </p:sp>
      <p:sp>
        <p:nvSpPr>
          <p:cNvPr id="2051" name="Tijdelijke aanduiding voor tekst 5"/>
          <p:cNvSpPr>
            <a:spLocks noGrp="1"/>
          </p:cNvSpPr>
          <p:nvPr>
            <p:ph type="body" sz="half" idx="2"/>
          </p:nvPr>
        </p:nvSpPr>
        <p:spPr>
          <a:xfrm>
            <a:off x="457200" y="1435100"/>
            <a:ext cx="2674938" cy="4691063"/>
          </a:xfrm>
        </p:spPr>
        <p:txBody>
          <a:bodyPr/>
          <a:lstStyle/>
          <a:p>
            <a:pPr eaLnBrk="1" hangingPunct="1">
              <a:spcBef>
                <a:spcPct val="0"/>
              </a:spcBef>
            </a:pPr>
            <a:r>
              <a:rPr lang="nl-NL" altLang="nl-NL" sz="1600" b="1" dirty="0" smtClean="0"/>
              <a:t>Inleiding</a:t>
            </a:r>
          </a:p>
          <a:p>
            <a:pPr eaLnBrk="1" hangingPunct="1">
              <a:spcBef>
                <a:spcPct val="0"/>
              </a:spcBef>
            </a:pPr>
            <a:endParaRPr lang="nl-NL" altLang="nl-NL" dirty="0" smtClean="0"/>
          </a:p>
          <a:p>
            <a:pPr eaLnBrk="1" hangingPunct="1">
              <a:spcBef>
                <a:spcPct val="0"/>
              </a:spcBef>
            </a:pPr>
            <a:endParaRPr lang="nl-NL" altLang="nl-NL" sz="1600" b="1" dirty="0" smtClean="0"/>
          </a:p>
          <a:p>
            <a:pPr eaLnBrk="1" hangingPunct="1">
              <a:spcBef>
                <a:spcPct val="0"/>
              </a:spcBef>
            </a:pPr>
            <a:r>
              <a:rPr lang="nl-NL" altLang="nl-NL" sz="1600" b="1" dirty="0"/>
              <a:t>O</a:t>
            </a:r>
            <a:r>
              <a:rPr lang="nl-NL" altLang="nl-NL" sz="1600" b="1" dirty="0" smtClean="0"/>
              <a:t>mbouw </a:t>
            </a:r>
            <a:r>
              <a:rPr lang="nl-NL" altLang="nl-NL" sz="1600" b="1" dirty="0" smtClean="0"/>
              <a:t>Van de PE 4820</a:t>
            </a:r>
          </a:p>
          <a:p>
            <a:pPr eaLnBrk="1" hangingPunct="1">
              <a:spcBef>
                <a:spcPct val="0"/>
              </a:spcBef>
            </a:pPr>
            <a:endParaRPr lang="nl-NL" altLang="nl-NL" sz="1600" b="1" dirty="0" smtClean="0"/>
          </a:p>
          <a:p>
            <a:pPr eaLnBrk="1" hangingPunct="1">
              <a:spcBef>
                <a:spcPct val="0"/>
              </a:spcBef>
            </a:pPr>
            <a:r>
              <a:rPr lang="nl-NL" altLang="nl-NL" sz="1600" b="1" dirty="0" smtClean="0"/>
              <a:t>Een verslag door:</a:t>
            </a:r>
          </a:p>
          <a:p>
            <a:pPr eaLnBrk="1" hangingPunct="1">
              <a:spcBef>
                <a:spcPct val="0"/>
              </a:spcBef>
            </a:pPr>
            <a:endParaRPr lang="nl-NL" altLang="nl-NL" sz="1600" b="1" dirty="0" smtClean="0"/>
          </a:p>
          <a:p>
            <a:pPr eaLnBrk="1" hangingPunct="1">
              <a:spcBef>
                <a:spcPct val="0"/>
              </a:spcBef>
            </a:pPr>
            <a:r>
              <a:rPr lang="nl-NL" altLang="nl-NL" sz="1600" b="1" dirty="0" smtClean="0"/>
              <a:t>Fons Vendrik</a:t>
            </a:r>
          </a:p>
          <a:p>
            <a:pPr eaLnBrk="1" hangingPunct="1">
              <a:spcBef>
                <a:spcPct val="0"/>
              </a:spcBef>
            </a:pPr>
            <a:r>
              <a:rPr lang="nl-NL" altLang="nl-NL" sz="1600" b="1" dirty="0" smtClean="0"/>
              <a:t>mei 2014</a:t>
            </a:r>
          </a:p>
        </p:txBody>
      </p:sp>
      <p:pic>
        <p:nvPicPr>
          <p:cNvPr id="2" name="Picture 3" descr="C:\Users\Eigenaar\Documents\Voeding\gere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1149" y="1556792"/>
            <a:ext cx="5724636" cy="381642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8313" y="549275"/>
            <a:ext cx="3008312" cy="525463"/>
          </a:xfrm>
          <a:effectLst>
            <a:outerShdw blurRad="50800" dist="38100" algn="l" rotWithShape="0">
              <a:prstClr val="black">
                <a:alpha val="40000"/>
              </a:prstClr>
            </a:outerShdw>
          </a:effectLst>
        </p:spPr>
        <p:txBody>
          <a:bodyPr rtlCol="0">
            <a:normAutofit/>
          </a:bodyPr>
          <a:lstStyle/>
          <a:p>
            <a:pPr eaLnBrk="1" fontAlgn="auto" hangingPunct="1">
              <a:spcAft>
                <a:spcPts val="0"/>
              </a:spcAft>
              <a:defRPr/>
            </a:pPr>
            <a:r>
              <a:rPr lang="nl-NL" dirty="0" smtClean="0">
                <a:solidFill>
                  <a:srgbClr val="FF0000"/>
                </a:solidFill>
              </a:rPr>
              <a:t>Project Voeding PE 4820</a:t>
            </a:r>
            <a:endParaRPr lang="nl-NL" dirty="0">
              <a:solidFill>
                <a:srgbClr val="FF0000"/>
              </a:solidFill>
            </a:endParaRPr>
          </a:p>
        </p:txBody>
      </p:sp>
      <p:sp>
        <p:nvSpPr>
          <p:cNvPr id="11267" name="Tijdelijke aanduiding voor tekst 5"/>
          <p:cNvSpPr>
            <a:spLocks noGrp="1"/>
          </p:cNvSpPr>
          <p:nvPr>
            <p:ph type="body" sz="half" idx="2"/>
          </p:nvPr>
        </p:nvSpPr>
        <p:spPr>
          <a:xfrm>
            <a:off x="468313" y="1412875"/>
            <a:ext cx="2519362" cy="4691063"/>
          </a:xfrm>
        </p:spPr>
        <p:txBody>
          <a:bodyPr/>
          <a:lstStyle/>
          <a:p>
            <a:pPr eaLnBrk="1" hangingPunct="1">
              <a:spcBef>
                <a:spcPct val="0"/>
              </a:spcBef>
            </a:pPr>
            <a:r>
              <a:rPr lang="nl-NL" altLang="nl-NL" sz="1600" b="1" dirty="0" smtClean="0"/>
              <a:t>Een nieuwe schakeling</a:t>
            </a:r>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r>
              <a:rPr lang="nl-NL" altLang="nl-NL" dirty="0" smtClean="0"/>
              <a:t>Dit schema ziet wat het de stabilisatie betreft er een stuk beter uit.  Q3 wordt d.m.v. zenerdiode D6 en D7 op een vaste waarde van 310 volt gezet. Netspannings- variaties hebben nu op de ingang van Q1 geen invloed.</a:t>
            </a:r>
          </a:p>
          <a:p>
            <a:pPr eaLnBrk="1" hangingPunct="1">
              <a:spcBef>
                <a:spcPct val="0"/>
              </a:spcBef>
            </a:pPr>
            <a:endParaRPr lang="nl-NL" altLang="nl-NL" dirty="0" smtClean="0"/>
          </a:p>
          <a:p>
            <a:pPr eaLnBrk="1" hangingPunct="1">
              <a:spcBef>
                <a:spcPct val="0"/>
              </a:spcBef>
            </a:pPr>
            <a:r>
              <a:rPr lang="nl-NL" altLang="nl-NL" dirty="0" smtClean="0"/>
              <a:t>Het nadeel voor deze schakeling blijft de hoge uitgangsspanning van de PE 4820. Deze spanning kan door de IRF840 (Q3) niet worden verwerkt (V</a:t>
            </a:r>
            <a:r>
              <a:rPr lang="nl-NL" altLang="nl-NL" sz="1100" dirty="0" smtClean="0"/>
              <a:t>ds Max. 500 volt</a:t>
            </a:r>
            <a:r>
              <a:rPr lang="nl-NL" altLang="nl-NL" sz="1200" dirty="0" smtClean="0"/>
              <a:t>). </a:t>
            </a:r>
            <a:r>
              <a:rPr lang="nl-NL" altLang="nl-NL" dirty="0" smtClean="0"/>
              <a:t>Een aanpassing is dus noodzakelijk. </a:t>
            </a:r>
            <a:endParaRPr lang="nl-NL" altLang="nl-NL" dirty="0"/>
          </a:p>
        </p:txBody>
      </p:sp>
      <p:sp>
        <p:nvSpPr>
          <p:cNvPr id="5" name="Titel 3"/>
          <p:cNvSpPr>
            <a:spLocks noGrp="1"/>
          </p:cNvSpPr>
          <p:nvPr/>
        </p:nvSpPr>
        <p:spPr bwMode="auto">
          <a:xfrm>
            <a:off x="3025775" y="4805363"/>
            <a:ext cx="1447800" cy="192087"/>
          </a:xfrm>
          <a:prstGeom prst="rect">
            <a:avLst/>
          </a:prstGeom>
          <a:noFill/>
          <a:ln>
            <a:noFill/>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spcAft>
                <a:spcPts val="0"/>
              </a:spcAft>
              <a:defRPr/>
            </a:pPr>
            <a:r>
              <a:rPr lang="nl-NL" sz="800" dirty="0">
                <a:latin typeface="Calibri"/>
                <a:ea typeface="Times New Roman"/>
              </a:rPr>
              <a:t>Bron:  Bart Breeuwer</a:t>
            </a:r>
            <a:endParaRPr lang="nl-NL" sz="1200" dirty="0">
              <a:latin typeface="Times New Roman"/>
              <a:ea typeface="Times New Roman"/>
            </a:endParaRPr>
          </a:p>
        </p:txBody>
      </p:sp>
      <p:pic>
        <p:nvPicPr>
          <p:cNvPr id="11270" name="Picture 6" descr="C:\Users\Eigenaar\Documents\Voeding\Labv4.png"/>
          <p:cNvPicPr>
            <a:picLocks noChangeAspect="1" noChangeArrowheads="1"/>
          </p:cNvPicPr>
          <p:nvPr/>
        </p:nvPicPr>
        <p:blipFill>
          <a:blip r:embed="rId2"/>
          <a:srcRect/>
          <a:stretch>
            <a:fillRect/>
          </a:stretch>
        </p:blipFill>
        <p:spPr bwMode="auto">
          <a:xfrm>
            <a:off x="3035300" y="2549525"/>
            <a:ext cx="5857875" cy="225583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8313" y="549275"/>
            <a:ext cx="3008312" cy="525463"/>
          </a:xfrm>
          <a:effectLst>
            <a:outerShdw blurRad="50800" dist="38100" algn="l" rotWithShape="0">
              <a:prstClr val="black">
                <a:alpha val="40000"/>
              </a:prstClr>
            </a:outerShdw>
          </a:effectLst>
        </p:spPr>
        <p:txBody>
          <a:bodyPr rtlCol="0">
            <a:normAutofit/>
          </a:bodyPr>
          <a:lstStyle/>
          <a:p>
            <a:pPr eaLnBrk="1" fontAlgn="auto" hangingPunct="1">
              <a:spcAft>
                <a:spcPts val="0"/>
              </a:spcAft>
              <a:defRPr/>
            </a:pPr>
            <a:r>
              <a:rPr lang="nl-NL" dirty="0" smtClean="0">
                <a:solidFill>
                  <a:srgbClr val="FF0000"/>
                </a:solidFill>
              </a:rPr>
              <a:t>Project Voeding PE 4820</a:t>
            </a:r>
            <a:endParaRPr lang="nl-NL" dirty="0">
              <a:solidFill>
                <a:srgbClr val="FF0000"/>
              </a:solidFill>
            </a:endParaRPr>
          </a:p>
        </p:txBody>
      </p:sp>
      <p:sp>
        <p:nvSpPr>
          <p:cNvPr id="12291" name="Tijdelijke aanduiding voor tekst 5"/>
          <p:cNvSpPr>
            <a:spLocks noGrp="1"/>
          </p:cNvSpPr>
          <p:nvPr>
            <p:ph type="body" sz="half" idx="2"/>
          </p:nvPr>
        </p:nvSpPr>
        <p:spPr>
          <a:xfrm>
            <a:off x="468313" y="1412875"/>
            <a:ext cx="2808287" cy="4691063"/>
          </a:xfrm>
        </p:spPr>
        <p:txBody>
          <a:bodyPr/>
          <a:lstStyle/>
          <a:p>
            <a:pPr eaLnBrk="1" hangingPunct="1">
              <a:spcBef>
                <a:spcPct val="0"/>
              </a:spcBef>
            </a:pPr>
            <a:r>
              <a:rPr lang="nl-NL" altLang="nl-NL" sz="1600" b="1" dirty="0" smtClean="0"/>
              <a:t>De bouw van het regelcircuit</a:t>
            </a:r>
          </a:p>
          <a:p>
            <a:pPr eaLnBrk="1" hangingPunct="1">
              <a:spcBef>
                <a:spcPct val="0"/>
              </a:spcBef>
            </a:pPr>
            <a:r>
              <a:rPr lang="nl-NL" altLang="nl-NL" b="1" dirty="0" smtClean="0"/>
              <a:t>(1</a:t>
            </a:r>
            <a:r>
              <a:rPr lang="nl-NL" altLang="nl-NL" b="1" baseline="30000" dirty="0" smtClean="0"/>
              <a:t>e</a:t>
            </a:r>
            <a:r>
              <a:rPr lang="nl-NL" altLang="nl-NL" b="1" dirty="0" smtClean="0"/>
              <a:t> versie)</a:t>
            </a:r>
          </a:p>
          <a:p>
            <a:pPr eaLnBrk="1" hangingPunct="1">
              <a:spcBef>
                <a:spcPct val="0"/>
              </a:spcBef>
            </a:pPr>
            <a:endParaRPr lang="nl-NL" altLang="nl-NL" b="1" dirty="0" smtClean="0"/>
          </a:p>
          <a:p>
            <a:pPr eaLnBrk="1" hangingPunct="1">
              <a:spcBef>
                <a:spcPct val="0"/>
              </a:spcBef>
            </a:pPr>
            <a:r>
              <a:rPr lang="nl-NL" altLang="nl-NL" dirty="0" smtClean="0"/>
              <a:t>In de PE 4820 was boven de EL34 buizen een hitteschild aangebracht.</a:t>
            </a:r>
          </a:p>
          <a:p>
            <a:pPr eaLnBrk="1" hangingPunct="1">
              <a:spcBef>
                <a:spcPct val="0"/>
              </a:spcBef>
            </a:pPr>
            <a:r>
              <a:rPr lang="nl-NL" altLang="nl-NL" dirty="0" smtClean="0"/>
              <a:t>Deze metalen plaat zat op de zijkant van de kast geschroefd. </a:t>
            </a:r>
            <a:r>
              <a:rPr lang="nl-NL" altLang="nl-NL" dirty="0" smtClean="0"/>
              <a:t>Deze plaat is goed bruikbaar om de schakeling op te bouwen.</a:t>
            </a: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r>
              <a:rPr lang="nl-NL" altLang="nl-NL" dirty="0" smtClean="0"/>
              <a:t>Nadat in de plaat de juiste gaten waren aangebracht kon deze dienst doen als bevestiging van de print op afstandbussen. </a:t>
            </a:r>
          </a:p>
          <a:p>
            <a:pPr eaLnBrk="1" hangingPunct="1">
              <a:spcBef>
                <a:spcPct val="0"/>
              </a:spcBef>
            </a:pPr>
            <a:r>
              <a:rPr lang="nl-NL" altLang="nl-NL" dirty="0" smtClean="0"/>
              <a:t>Daarnaast was er een mogelijkheid om de mosfets te koelen.</a:t>
            </a:r>
          </a:p>
          <a:p>
            <a:pPr eaLnBrk="1" hangingPunct="1">
              <a:spcBef>
                <a:spcPct val="0"/>
              </a:spcBef>
            </a:pPr>
            <a:r>
              <a:rPr lang="nl-NL" altLang="nl-NL" dirty="0" smtClean="0"/>
              <a:t>de hiernaast afgebeelde schakeling is een proefprintje.</a:t>
            </a:r>
          </a:p>
          <a:p>
            <a:pPr eaLnBrk="1" hangingPunct="1">
              <a:spcBef>
                <a:spcPct val="0"/>
              </a:spcBef>
            </a:pPr>
            <a:endParaRPr lang="nl-NL" altLang="nl-NL" dirty="0" smtClean="0"/>
          </a:p>
        </p:txBody>
      </p:sp>
      <p:pic>
        <p:nvPicPr>
          <p:cNvPr id="12292" name="Picture 4" descr="C:\Users\Eigenaar\Documents\Voeding\koelplaat.jpg"/>
          <p:cNvPicPr>
            <a:picLocks noChangeAspect="1" noChangeArrowheads="1"/>
          </p:cNvPicPr>
          <p:nvPr/>
        </p:nvPicPr>
        <p:blipFill>
          <a:blip r:embed="rId2"/>
          <a:srcRect/>
          <a:stretch>
            <a:fillRect/>
          </a:stretch>
        </p:blipFill>
        <p:spPr bwMode="auto">
          <a:xfrm>
            <a:off x="4824413" y="692150"/>
            <a:ext cx="3884612" cy="25908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296" name="Picture 8" descr="C:\Users\Eigenaar\Documents\Voeding\print1.jpg"/>
          <p:cNvPicPr>
            <a:picLocks noChangeAspect="1" noChangeArrowheads="1"/>
          </p:cNvPicPr>
          <p:nvPr/>
        </p:nvPicPr>
        <p:blipFill>
          <a:blip r:embed="rId3"/>
          <a:srcRect/>
          <a:stretch>
            <a:fillRect/>
          </a:stretch>
        </p:blipFill>
        <p:spPr bwMode="auto">
          <a:xfrm>
            <a:off x="4824413" y="3544888"/>
            <a:ext cx="3884612" cy="266541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8313" y="549275"/>
            <a:ext cx="3008312" cy="525463"/>
          </a:xfrm>
          <a:effectLst>
            <a:outerShdw blurRad="50800" dist="38100" algn="l" rotWithShape="0">
              <a:prstClr val="black">
                <a:alpha val="40000"/>
              </a:prstClr>
            </a:outerShdw>
          </a:effectLst>
        </p:spPr>
        <p:txBody>
          <a:bodyPr rtlCol="0">
            <a:normAutofit/>
          </a:bodyPr>
          <a:lstStyle/>
          <a:p>
            <a:pPr eaLnBrk="1" fontAlgn="auto" hangingPunct="1">
              <a:spcAft>
                <a:spcPts val="0"/>
              </a:spcAft>
              <a:defRPr/>
            </a:pPr>
            <a:r>
              <a:rPr lang="nl-NL" dirty="0" smtClean="0">
                <a:solidFill>
                  <a:srgbClr val="FF0000"/>
                </a:solidFill>
              </a:rPr>
              <a:t>Project Voeding PE 4820</a:t>
            </a:r>
            <a:endParaRPr lang="nl-NL" dirty="0">
              <a:solidFill>
                <a:srgbClr val="FF0000"/>
              </a:solidFill>
            </a:endParaRPr>
          </a:p>
        </p:txBody>
      </p:sp>
      <p:pic>
        <p:nvPicPr>
          <p:cNvPr id="25602" name="Picture 2" descr="C:\Users\Eigenaar\Documents\Voeding\print2.jpg"/>
          <p:cNvPicPr>
            <a:picLocks noChangeAspect="1" noChangeArrowheads="1"/>
          </p:cNvPicPr>
          <p:nvPr/>
        </p:nvPicPr>
        <p:blipFill>
          <a:blip r:embed="rId2"/>
          <a:srcRect/>
          <a:stretch>
            <a:fillRect/>
          </a:stretch>
        </p:blipFill>
        <p:spPr bwMode="auto">
          <a:xfrm>
            <a:off x="4787900" y="692150"/>
            <a:ext cx="3895725" cy="272891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318" name="Picture 6" descr="C:\Users\Eigenaar\Documents\Voeding\testen2.jpg"/>
          <p:cNvPicPr>
            <a:picLocks noChangeAspect="1" noChangeArrowheads="1"/>
          </p:cNvPicPr>
          <p:nvPr/>
        </p:nvPicPr>
        <p:blipFill>
          <a:blip r:embed="rId3"/>
          <a:srcRect/>
          <a:stretch>
            <a:fillRect/>
          </a:stretch>
        </p:blipFill>
        <p:spPr bwMode="auto">
          <a:xfrm>
            <a:off x="4787900" y="3814763"/>
            <a:ext cx="3911600" cy="25209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317" name="Tijdelijke aanduiding voor tekst 1"/>
          <p:cNvSpPr>
            <a:spLocks noGrp="1" noRot="1" noChangeAspect="1" noMove="1" noResize="1" noEditPoints="1" noAdjustHandles="1" noChangeArrowheads="1" noChangeShapeType="1" noTextEdit="1"/>
          </p:cNvSpPr>
          <p:nvPr>
            <p:ph type="body" sz="half" idx="2"/>
          </p:nvPr>
        </p:nvSpPr>
        <p:spPr>
          <a:xfrm>
            <a:off x="467544" y="1412776"/>
            <a:ext cx="3008312" cy="4692650"/>
          </a:xfrm>
          <a:blipFill rotWithShape="1">
            <a:blip r:embed="rId4"/>
            <a:stretch>
              <a:fillRect l="-1217" t="-390" r="-203"/>
            </a:stretch>
          </a:blipFill>
          <a:extLst/>
        </p:spPr>
        <p:txBody>
          <a:bodyPr/>
          <a:lstStyle/>
          <a:p>
            <a:pPr>
              <a:defRPr/>
            </a:pPr>
            <a:r>
              <a:rPr lang="nl-NL">
                <a:noFill/>
              </a:rPr>
              <a:t> </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8313" y="549275"/>
            <a:ext cx="3008312" cy="525463"/>
          </a:xfrm>
          <a:effectLst>
            <a:outerShdw blurRad="50800" dist="38100" algn="l" rotWithShape="0">
              <a:prstClr val="black">
                <a:alpha val="40000"/>
              </a:prstClr>
            </a:outerShdw>
          </a:effectLst>
        </p:spPr>
        <p:txBody>
          <a:bodyPr rtlCol="0">
            <a:normAutofit/>
          </a:bodyPr>
          <a:lstStyle/>
          <a:p>
            <a:pPr eaLnBrk="1" fontAlgn="auto" hangingPunct="1">
              <a:spcAft>
                <a:spcPts val="0"/>
              </a:spcAft>
              <a:defRPr/>
            </a:pPr>
            <a:r>
              <a:rPr lang="nl-NL" dirty="0" smtClean="0">
                <a:solidFill>
                  <a:srgbClr val="FF0000"/>
                </a:solidFill>
              </a:rPr>
              <a:t>Project Voeding PE 4820</a:t>
            </a:r>
            <a:endParaRPr lang="nl-NL" dirty="0">
              <a:solidFill>
                <a:srgbClr val="FF0000"/>
              </a:solidFill>
            </a:endParaRPr>
          </a:p>
        </p:txBody>
      </p:sp>
      <p:sp>
        <p:nvSpPr>
          <p:cNvPr id="14339" name="Tijdelijke aanduiding voor tekst 5"/>
          <p:cNvSpPr>
            <a:spLocks noGrp="1"/>
          </p:cNvSpPr>
          <p:nvPr>
            <p:ph type="body" sz="half" idx="2"/>
          </p:nvPr>
        </p:nvSpPr>
        <p:spPr>
          <a:xfrm>
            <a:off x="468313" y="1412875"/>
            <a:ext cx="2808287" cy="4691063"/>
          </a:xfrm>
        </p:spPr>
        <p:txBody>
          <a:bodyPr/>
          <a:lstStyle/>
          <a:p>
            <a:pPr eaLnBrk="1" hangingPunct="1">
              <a:spcBef>
                <a:spcPct val="0"/>
              </a:spcBef>
            </a:pPr>
            <a:r>
              <a:rPr lang="nl-NL" altLang="nl-NL" sz="1600" b="1" smtClean="0"/>
              <a:t>De bouw van het regelcircuit</a:t>
            </a:r>
          </a:p>
          <a:p>
            <a:pPr eaLnBrk="1" hangingPunct="1">
              <a:spcBef>
                <a:spcPct val="0"/>
              </a:spcBef>
            </a:pPr>
            <a:r>
              <a:rPr lang="nl-NL" altLang="nl-NL" b="1" smtClean="0"/>
              <a:t>(1</a:t>
            </a:r>
            <a:r>
              <a:rPr lang="nl-NL" altLang="nl-NL" b="1" baseline="30000" smtClean="0"/>
              <a:t>e</a:t>
            </a:r>
            <a:r>
              <a:rPr lang="nl-NL" altLang="nl-NL" b="1" smtClean="0"/>
              <a:t> versie)</a:t>
            </a:r>
          </a:p>
          <a:p>
            <a:pPr eaLnBrk="1" hangingPunct="1">
              <a:spcBef>
                <a:spcPct val="0"/>
              </a:spcBef>
            </a:pPr>
            <a:endParaRPr lang="nl-NL" altLang="nl-NL" b="1" smtClean="0"/>
          </a:p>
          <a:p>
            <a:pPr eaLnBrk="1" hangingPunct="1">
              <a:spcBef>
                <a:spcPct val="0"/>
              </a:spcBef>
            </a:pPr>
            <a:r>
              <a:rPr lang="nl-NL" altLang="nl-NL" smtClean="0"/>
              <a:t>Na de testfase kon de regelverster- ker worden ingebouwd.</a:t>
            </a:r>
          </a:p>
          <a:p>
            <a:pPr eaLnBrk="1" hangingPunct="1">
              <a:spcBef>
                <a:spcPct val="0"/>
              </a:spcBef>
            </a:pPr>
            <a:r>
              <a:rPr lang="nl-NL" altLang="nl-NL" smtClean="0"/>
              <a:t>Hierbij werd de originele potmeter vervangen door een ander exem-plaar die op dezelfde as kon worden gemonteerd.</a:t>
            </a:r>
          </a:p>
          <a:p>
            <a:pPr eaLnBrk="1" hangingPunct="1">
              <a:spcBef>
                <a:spcPct val="0"/>
              </a:spcBef>
            </a:pPr>
            <a:endParaRPr lang="nl-NL" altLang="nl-NL" smtClean="0"/>
          </a:p>
          <a:p>
            <a:pPr eaLnBrk="1" hangingPunct="1">
              <a:spcBef>
                <a:spcPct val="0"/>
              </a:spcBef>
            </a:pPr>
            <a:r>
              <a:rPr lang="nl-NL" altLang="nl-NL" smtClean="0"/>
              <a:t>Op de onderste foto is het regel- circuit op de metalen zijkant gemonteerd en is de potmeter op de as verbonden en aangesloten.</a:t>
            </a:r>
          </a:p>
          <a:p>
            <a:pPr eaLnBrk="1" hangingPunct="1">
              <a:spcBef>
                <a:spcPct val="0"/>
              </a:spcBef>
            </a:pPr>
            <a:r>
              <a:rPr lang="nl-NL" altLang="nl-NL" smtClean="0"/>
              <a:t>De meter en de laatste stabilisatie- elco zijn nog niet met de voeding verbonden. </a:t>
            </a:r>
          </a:p>
          <a:p>
            <a:pPr eaLnBrk="1" hangingPunct="1">
              <a:spcBef>
                <a:spcPct val="0"/>
              </a:spcBef>
            </a:pPr>
            <a:r>
              <a:rPr lang="nl-NL" altLang="nl-NL" smtClean="0"/>
              <a:t> </a:t>
            </a:r>
          </a:p>
        </p:txBody>
      </p:sp>
      <p:pic>
        <p:nvPicPr>
          <p:cNvPr id="1434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592138"/>
            <a:ext cx="4165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Rechte verbindingslijn met pijl 2"/>
          <p:cNvCxnSpPr/>
          <p:nvPr/>
        </p:nvCxnSpPr>
        <p:spPr>
          <a:xfrm flipV="1">
            <a:off x="2987675" y="836613"/>
            <a:ext cx="4392613" cy="20161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 name="Rechte verbindingslijn met pijl 5"/>
          <p:cNvCxnSpPr/>
          <p:nvPr/>
        </p:nvCxnSpPr>
        <p:spPr>
          <a:xfrm>
            <a:off x="4284663" y="2276475"/>
            <a:ext cx="2374900" cy="2889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14344" name="Picture 8" descr="C:\Users\Eigenaar\Documents\Voeding\testen1.jpg"/>
          <p:cNvPicPr>
            <a:picLocks noChangeAspect="1" noChangeArrowheads="1"/>
          </p:cNvPicPr>
          <p:nvPr/>
        </p:nvPicPr>
        <p:blipFill>
          <a:blip r:embed="rId3"/>
          <a:srcRect/>
          <a:stretch>
            <a:fillRect/>
          </a:stretch>
        </p:blipFill>
        <p:spPr bwMode="auto">
          <a:xfrm>
            <a:off x="4692650" y="3489325"/>
            <a:ext cx="4067175" cy="274796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8313" y="549275"/>
            <a:ext cx="3008312" cy="525463"/>
          </a:xfrm>
          <a:effectLst>
            <a:outerShdw blurRad="50800" dist="38100" algn="l" rotWithShape="0">
              <a:prstClr val="black">
                <a:alpha val="40000"/>
              </a:prstClr>
            </a:outerShdw>
          </a:effectLst>
        </p:spPr>
        <p:txBody>
          <a:bodyPr rtlCol="0">
            <a:normAutofit/>
          </a:bodyPr>
          <a:lstStyle/>
          <a:p>
            <a:pPr eaLnBrk="1" fontAlgn="auto" hangingPunct="1">
              <a:spcAft>
                <a:spcPts val="0"/>
              </a:spcAft>
              <a:defRPr/>
            </a:pPr>
            <a:r>
              <a:rPr lang="nl-NL" dirty="0" smtClean="0">
                <a:solidFill>
                  <a:srgbClr val="FF0000"/>
                </a:solidFill>
              </a:rPr>
              <a:t>Project Voeding PE 4820</a:t>
            </a:r>
            <a:endParaRPr lang="nl-NL" dirty="0">
              <a:solidFill>
                <a:srgbClr val="FF0000"/>
              </a:solidFill>
            </a:endParaRPr>
          </a:p>
        </p:txBody>
      </p:sp>
      <p:sp>
        <p:nvSpPr>
          <p:cNvPr id="15363" name="Tijdelijke aanduiding voor tekst 5"/>
          <p:cNvSpPr>
            <a:spLocks noGrp="1"/>
          </p:cNvSpPr>
          <p:nvPr>
            <p:ph type="body" sz="half" idx="2"/>
          </p:nvPr>
        </p:nvSpPr>
        <p:spPr>
          <a:xfrm>
            <a:off x="468313" y="1412875"/>
            <a:ext cx="2808287" cy="4691063"/>
          </a:xfrm>
        </p:spPr>
        <p:txBody>
          <a:bodyPr/>
          <a:lstStyle/>
          <a:p>
            <a:pPr eaLnBrk="1" hangingPunct="1">
              <a:spcBef>
                <a:spcPct val="0"/>
              </a:spcBef>
            </a:pPr>
            <a:r>
              <a:rPr lang="nl-NL" altLang="nl-NL" sz="1600" b="1" dirty="0" smtClean="0"/>
              <a:t>Doorslag van de stabilisator</a:t>
            </a:r>
          </a:p>
          <a:p>
            <a:pPr eaLnBrk="1" hangingPunct="1">
              <a:spcBef>
                <a:spcPct val="0"/>
              </a:spcBef>
            </a:pPr>
            <a:endParaRPr lang="nl-NL" altLang="nl-NL" b="1" dirty="0" smtClean="0"/>
          </a:p>
          <a:p>
            <a:pPr eaLnBrk="1" hangingPunct="1">
              <a:spcBef>
                <a:spcPct val="0"/>
              </a:spcBef>
            </a:pPr>
            <a:endParaRPr lang="nl-NL" altLang="nl-NL" dirty="0" smtClean="0"/>
          </a:p>
          <a:p>
            <a:pPr eaLnBrk="1" hangingPunct="1">
              <a:spcBef>
                <a:spcPct val="0"/>
              </a:spcBef>
            </a:pPr>
            <a:r>
              <a:rPr lang="nl-NL" altLang="nl-NL" dirty="0" smtClean="0"/>
              <a:t>Tijdens het aansluiten van de meter van de PE4820 is er iets behoorlijk misgegaan met de IRFBC30. De fet sloeg door vanwege een nog onbekende overbelasting.</a:t>
            </a:r>
          </a:p>
          <a:p>
            <a:pPr eaLnBrk="1" hangingPunct="1">
              <a:spcBef>
                <a:spcPct val="0"/>
              </a:spcBef>
            </a:pPr>
            <a:endParaRPr lang="nl-NL" altLang="nl-NL" dirty="0" smtClean="0"/>
          </a:p>
          <a:p>
            <a:pPr eaLnBrk="1" hangingPunct="1">
              <a:spcBef>
                <a:spcPct val="0"/>
              </a:spcBef>
            </a:pPr>
            <a:r>
              <a:rPr lang="nl-NL" altLang="nl-NL" dirty="0" smtClean="0"/>
              <a:t>Hierbij werden de zenerdioden, de IRF840 maar ook de</a:t>
            </a:r>
            <a:r>
              <a:rPr lang="nl-NL" altLang="nl-NL" b="1" dirty="0" smtClean="0"/>
              <a:t> elco C1 </a:t>
            </a:r>
            <a:r>
              <a:rPr lang="nl-NL" altLang="nl-NL" dirty="0" smtClean="0"/>
              <a:t>op de uitgang van de voeding vernield door plotselinge hoge ongeregelde voedings-spanning van 550 volt.</a:t>
            </a:r>
          </a:p>
          <a:p>
            <a:pPr eaLnBrk="1" hangingPunct="1">
              <a:spcBef>
                <a:spcPct val="0"/>
              </a:spcBef>
            </a:pPr>
            <a:endParaRPr lang="nl-NL" altLang="nl-NL" dirty="0" smtClean="0"/>
          </a:p>
          <a:p>
            <a:pPr eaLnBrk="1" hangingPunct="1">
              <a:spcBef>
                <a:spcPct val="0"/>
              </a:spcBef>
            </a:pPr>
            <a:r>
              <a:rPr lang="nl-NL" altLang="nl-NL" dirty="0" smtClean="0"/>
              <a:t>Deze elco is naderhand gereviseerd.</a:t>
            </a:r>
          </a:p>
          <a:p>
            <a:pPr eaLnBrk="1" hangingPunct="1">
              <a:spcBef>
                <a:spcPct val="0"/>
              </a:spcBef>
            </a:pPr>
            <a:r>
              <a:rPr lang="nl-NL" altLang="nl-NL" dirty="0" smtClean="0"/>
              <a:t>Zie hiervoor het verslag:</a:t>
            </a:r>
          </a:p>
          <a:p>
            <a:pPr eaLnBrk="1" hangingPunct="1">
              <a:spcBef>
                <a:spcPct val="0"/>
              </a:spcBef>
            </a:pPr>
            <a:r>
              <a:rPr lang="nl-NL" altLang="nl-NL" dirty="0" smtClean="0"/>
              <a:t>“Revisie Elco”</a:t>
            </a:r>
          </a:p>
          <a:p>
            <a:pPr eaLnBrk="1" hangingPunct="1">
              <a:spcBef>
                <a:spcPct val="0"/>
              </a:spcBef>
            </a:pPr>
            <a:r>
              <a:rPr lang="nl-NL" altLang="nl-NL" dirty="0" smtClean="0"/>
              <a:t>Er werd besloten het project opnieuw op te zetten met een flink aantal wijzigingen.</a:t>
            </a:r>
            <a:endParaRPr lang="nl-NL" altLang="nl-NL" dirty="0" smtClean="0"/>
          </a:p>
          <a:p>
            <a:pPr eaLnBrk="1" hangingPunct="1">
              <a:spcBef>
                <a:spcPct val="0"/>
              </a:spcBef>
            </a:pPr>
            <a:endParaRPr lang="nl-NL" altLang="nl-NL" b="1" dirty="0" smtClean="0"/>
          </a:p>
          <a:p>
            <a:pPr eaLnBrk="1" hangingPunct="1">
              <a:spcBef>
                <a:spcPct val="0"/>
              </a:spcBef>
            </a:pPr>
            <a:r>
              <a:rPr lang="nl-NL" altLang="nl-NL" dirty="0" smtClean="0"/>
              <a:t> </a:t>
            </a:r>
          </a:p>
        </p:txBody>
      </p:sp>
      <p:pic>
        <p:nvPicPr>
          <p:cNvPr id="3" name="Picture 8" descr="C:\Users\Eigenaar\Documents\Voeding\metercircuit2.png"/>
          <p:cNvPicPr>
            <a:picLocks noChangeAspect="1" noChangeArrowheads="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641729" y="476672"/>
            <a:ext cx="2484115" cy="271804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6" name="Rechte verbindingslijn met pijl 5"/>
          <p:cNvCxnSpPr/>
          <p:nvPr/>
        </p:nvCxnSpPr>
        <p:spPr>
          <a:xfrm flipV="1">
            <a:off x="2268538" y="2060575"/>
            <a:ext cx="3816350" cy="15843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5367" name="Rechthoek 7"/>
          <p:cNvSpPr>
            <a:spLocks noChangeArrowheads="1"/>
          </p:cNvSpPr>
          <p:nvPr/>
        </p:nvSpPr>
        <p:spPr bwMode="auto">
          <a:xfrm>
            <a:off x="5076825" y="1912938"/>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nl-NL" altLang="nl-NL" sz="1400"/>
              <a:t> M</a:t>
            </a:r>
          </a:p>
        </p:txBody>
      </p:sp>
      <p:pic>
        <p:nvPicPr>
          <p:cNvPr id="2050" name="Picture 2" descr="C:\Users\Eigenaar\Documents\Voeding\nieuwe opz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729" y="3644900"/>
            <a:ext cx="4045570" cy="259886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8313" y="549275"/>
            <a:ext cx="3008312" cy="525463"/>
          </a:xfrm>
          <a:effectLst>
            <a:outerShdw blurRad="50800" dist="38100" algn="l" rotWithShape="0">
              <a:prstClr val="black">
                <a:alpha val="40000"/>
              </a:prstClr>
            </a:outerShdw>
          </a:effectLst>
        </p:spPr>
        <p:txBody>
          <a:bodyPr rtlCol="0">
            <a:normAutofit/>
          </a:bodyPr>
          <a:lstStyle/>
          <a:p>
            <a:pPr eaLnBrk="1" fontAlgn="auto" hangingPunct="1">
              <a:spcAft>
                <a:spcPts val="0"/>
              </a:spcAft>
              <a:defRPr/>
            </a:pPr>
            <a:r>
              <a:rPr lang="nl-NL" dirty="0" smtClean="0">
                <a:solidFill>
                  <a:srgbClr val="FF0000"/>
                </a:solidFill>
              </a:rPr>
              <a:t>Project Voeding PE 4820</a:t>
            </a:r>
            <a:endParaRPr lang="nl-NL" dirty="0">
              <a:solidFill>
                <a:srgbClr val="FF0000"/>
              </a:solidFill>
            </a:endParaRPr>
          </a:p>
        </p:txBody>
      </p:sp>
      <p:pic>
        <p:nvPicPr>
          <p:cNvPr id="28674" name="Picture 2"/>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2419900" y="3861048"/>
            <a:ext cx="6264904" cy="195339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8" name="Tijdelijke aanduiding voor tekst 5"/>
          <p:cNvSpPr>
            <a:spLocks noGrp="1"/>
          </p:cNvSpPr>
          <p:nvPr>
            <p:ph type="body" sz="half" idx="2"/>
          </p:nvPr>
        </p:nvSpPr>
        <p:spPr>
          <a:xfrm>
            <a:off x="468313" y="1412875"/>
            <a:ext cx="8064500" cy="4691063"/>
          </a:xfrm>
        </p:spPr>
        <p:txBody>
          <a:bodyPr/>
          <a:lstStyle/>
          <a:p>
            <a:pPr eaLnBrk="1" hangingPunct="1">
              <a:spcBef>
                <a:spcPct val="0"/>
              </a:spcBef>
            </a:pPr>
            <a:r>
              <a:rPr lang="nl-NL" altLang="nl-NL" sz="1600" b="1" dirty="0" smtClean="0"/>
              <a:t>Nieuwe </a:t>
            </a:r>
            <a:r>
              <a:rPr lang="nl-NL" altLang="nl-NL" sz="1600" b="1" dirty="0" smtClean="0"/>
              <a:t>opzet</a:t>
            </a:r>
            <a:endParaRPr lang="nl-NL" altLang="nl-NL" sz="1600" b="1" dirty="0" smtClean="0"/>
          </a:p>
          <a:p>
            <a:pPr eaLnBrk="1" hangingPunct="1">
              <a:spcBef>
                <a:spcPct val="0"/>
              </a:spcBef>
            </a:pPr>
            <a:endParaRPr lang="nl-NL" altLang="nl-NL" b="1" dirty="0" smtClean="0"/>
          </a:p>
          <a:p>
            <a:pPr eaLnBrk="1" hangingPunct="1">
              <a:spcBef>
                <a:spcPct val="0"/>
              </a:spcBef>
            </a:pPr>
            <a:r>
              <a:rPr lang="nl-NL" altLang="nl-NL" dirty="0"/>
              <a:t>H</a:t>
            </a:r>
            <a:r>
              <a:rPr lang="nl-NL" altLang="nl-NL" dirty="0" smtClean="0"/>
              <a:t>et</a:t>
            </a:r>
            <a:r>
              <a:rPr lang="nl-NL" altLang="nl-NL" dirty="0" smtClean="0"/>
              <a:t> gewijzigde ontwerp</a:t>
            </a:r>
            <a:endParaRPr lang="nl-NL" altLang="nl-NL" dirty="0" smtClean="0"/>
          </a:p>
          <a:p>
            <a:pPr eaLnBrk="1" hangingPunct="1">
              <a:spcBef>
                <a:spcPct val="0"/>
              </a:spcBef>
            </a:pPr>
            <a:r>
              <a:rPr lang="nl-NL" altLang="nl-NL" dirty="0"/>
              <a:t>w</a:t>
            </a:r>
            <a:r>
              <a:rPr lang="nl-NL" altLang="nl-NL" dirty="0" smtClean="0"/>
              <a:t>erd mede gebaseerd</a:t>
            </a:r>
          </a:p>
          <a:p>
            <a:pPr eaLnBrk="1" hangingPunct="1">
              <a:spcBef>
                <a:spcPct val="0"/>
              </a:spcBef>
            </a:pPr>
            <a:r>
              <a:rPr lang="nl-NL" altLang="nl-NL" dirty="0" smtClean="0"/>
              <a:t>op de schakeling van</a:t>
            </a:r>
          </a:p>
          <a:p>
            <a:pPr eaLnBrk="1" hangingPunct="1">
              <a:spcBef>
                <a:spcPct val="0"/>
              </a:spcBef>
            </a:pPr>
            <a:r>
              <a:rPr lang="nl-NL" altLang="nl-NL" dirty="0" smtClean="0"/>
              <a:t>Hugo Sneyers die eerder</a:t>
            </a:r>
          </a:p>
          <a:p>
            <a:pPr eaLnBrk="1" hangingPunct="1">
              <a:spcBef>
                <a:spcPct val="0"/>
              </a:spcBef>
            </a:pPr>
            <a:r>
              <a:rPr lang="nl-NL" altLang="nl-NL" dirty="0" smtClean="0"/>
              <a:t>op het NFOR werd</a:t>
            </a:r>
          </a:p>
          <a:p>
            <a:pPr eaLnBrk="1" hangingPunct="1">
              <a:spcBef>
                <a:spcPct val="0"/>
              </a:spcBef>
            </a:pPr>
            <a:r>
              <a:rPr lang="nl-NL" altLang="nl-NL" dirty="0" smtClean="0"/>
              <a:t>gepubliceerd</a:t>
            </a:r>
            <a:r>
              <a:rPr lang="nl-NL" altLang="nl-NL" dirty="0" smtClean="0"/>
              <a:t>.</a:t>
            </a:r>
          </a:p>
          <a:p>
            <a:pPr eaLnBrk="1" hangingPunct="1">
              <a:spcBef>
                <a:spcPct val="0"/>
              </a:spcBef>
            </a:pPr>
            <a:endParaRPr lang="nl-NL" altLang="nl-NL" dirty="0" smtClean="0"/>
          </a:p>
          <a:p>
            <a:pPr eaLnBrk="1" hangingPunct="1">
              <a:spcBef>
                <a:spcPct val="0"/>
              </a:spcBef>
            </a:pPr>
            <a:r>
              <a:rPr lang="nl-NL" altLang="nl-NL" b="1" dirty="0" smtClean="0"/>
              <a:t>twee overeenkomsten</a:t>
            </a:r>
            <a:r>
              <a:rPr lang="nl-NL" altLang="nl-NL" dirty="0" smtClean="0"/>
              <a:t>:      </a:t>
            </a:r>
            <a:r>
              <a:rPr lang="nl-NL" altLang="nl-NL" sz="800" dirty="0" smtClean="0"/>
              <a:t>bron: Hugo Sneyers</a:t>
            </a:r>
          </a:p>
          <a:p>
            <a:pPr eaLnBrk="1" hangingPunct="1">
              <a:spcBef>
                <a:spcPct val="0"/>
              </a:spcBef>
            </a:pPr>
            <a:r>
              <a:rPr lang="nl-NL" altLang="nl-NL" dirty="0" smtClean="0"/>
              <a:t>In beide schema’s </a:t>
            </a:r>
            <a:r>
              <a:rPr lang="nl-NL" altLang="nl-NL" dirty="0" smtClean="0"/>
              <a:t>omvat</a:t>
            </a:r>
          </a:p>
          <a:p>
            <a:pPr eaLnBrk="1" hangingPunct="1">
              <a:spcBef>
                <a:spcPct val="0"/>
              </a:spcBef>
            </a:pPr>
            <a:r>
              <a:rPr lang="nl-NL" altLang="nl-NL" dirty="0" smtClean="0"/>
              <a:t>het rode </a:t>
            </a:r>
            <a:r>
              <a:rPr lang="nl-NL" altLang="nl-NL" dirty="0" smtClean="0"/>
              <a:t>vlak de </a:t>
            </a:r>
            <a:r>
              <a:rPr lang="nl-NL" altLang="nl-NL" dirty="0" smtClean="0"/>
              <a:t>stabili-</a:t>
            </a:r>
            <a:r>
              <a:rPr lang="nl-NL" altLang="nl-NL" sz="1600" b="1" dirty="0" smtClean="0"/>
              <a:t>                                                 </a:t>
            </a:r>
            <a:r>
              <a:rPr lang="nl-NL" altLang="nl-NL" sz="900" b="1" dirty="0" smtClean="0">
                <a:solidFill>
                  <a:srgbClr val="FF0000"/>
                </a:solidFill>
              </a:rPr>
              <a:t>550  volt</a:t>
            </a:r>
            <a:r>
              <a:rPr lang="nl-NL" altLang="nl-NL" sz="900" dirty="0" smtClean="0"/>
              <a:t>                                                                  </a:t>
            </a:r>
            <a:r>
              <a:rPr lang="nl-NL" altLang="nl-NL" sz="800" b="1" dirty="0" smtClean="0">
                <a:solidFill>
                  <a:srgbClr val="FF0000"/>
                </a:solidFill>
              </a:rPr>
              <a:t>350 </a:t>
            </a:r>
            <a:r>
              <a:rPr lang="nl-NL" altLang="nl-NL" sz="900" b="1" dirty="0" smtClean="0">
                <a:solidFill>
                  <a:srgbClr val="FF0000"/>
                </a:solidFill>
              </a:rPr>
              <a:t>volt</a:t>
            </a:r>
          </a:p>
          <a:p>
            <a:pPr eaLnBrk="1" hangingPunct="1">
              <a:spcBef>
                <a:spcPct val="0"/>
              </a:spcBef>
            </a:pPr>
            <a:r>
              <a:rPr lang="nl-NL" altLang="nl-NL" dirty="0" smtClean="0"/>
              <a:t>sator </a:t>
            </a:r>
            <a:r>
              <a:rPr lang="nl-NL" altLang="nl-NL" dirty="0" smtClean="0"/>
              <a:t>en </a:t>
            </a:r>
            <a:r>
              <a:rPr lang="nl-NL" altLang="nl-NL" dirty="0" smtClean="0"/>
              <a:t>het violette</a:t>
            </a:r>
            <a:r>
              <a:rPr lang="nl-NL" altLang="nl-NL" b="1" dirty="0"/>
              <a:t> </a:t>
            </a:r>
            <a:r>
              <a:rPr lang="nl-NL" altLang="nl-NL" dirty="0" smtClean="0"/>
              <a:t>v</a:t>
            </a:r>
            <a:r>
              <a:rPr lang="nl-NL" altLang="nl-NL" dirty="0" smtClean="0"/>
              <a:t>lak</a:t>
            </a:r>
          </a:p>
          <a:p>
            <a:pPr eaLnBrk="1" hangingPunct="1">
              <a:spcBef>
                <a:spcPct val="0"/>
              </a:spcBef>
            </a:pPr>
            <a:r>
              <a:rPr lang="nl-NL" altLang="nl-NL" dirty="0" smtClean="0"/>
              <a:t> het </a:t>
            </a:r>
            <a:r>
              <a:rPr lang="nl-NL" altLang="nl-NL" dirty="0" smtClean="0"/>
              <a:t>regelcircuit.                             </a:t>
            </a:r>
            <a:r>
              <a:rPr lang="nl-NL" altLang="nl-NL" dirty="0" smtClean="0"/>
              <a:t>                   </a:t>
            </a:r>
            <a:r>
              <a:rPr lang="nl-NL" altLang="nl-NL" sz="900" b="1" dirty="0" smtClean="0">
                <a:solidFill>
                  <a:srgbClr val="FF0000"/>
                </a:solidFill>
              </a:rPr>
              <a:t>385 v ~</a:t>
            </a:r>
          </a:p>
          <a:p>
            <a:pPr eaLnBrk="1" hangingPunct="1">
              <a:spcBef>
                <a:spcPct val="0"/>
              </a:spcBef>
            </a:pPr>
            <a:endParaRPr lang="nl-NL" altLang="nl-NL" dirty="0" smtClean="0"/>
          </a:p>
          <a:p>
            <a:pPr eaLnBrk="1" hangingPunct="1">
              <a:spcBef>
                <a:spcPct val="0"/>
              </a:spcBef>
            </a:pPr>
            <a:r>
              <a:rPr lang="nl-NL" altLang="nl-NL" b="1" dirty="0" smtClean="0"/>
              <a:t>Een verschil: </a:t>
            </a:r>
          </a:p>
          <a:p>
            <a:pPr eaLnBrk="1" hangingPunct="1">
              <a:spcBef>
                <a:spcPct val="0"/>
              </a:spcBef>
            </a:pPr>
            <a:r>
              <a:rPr lang="nl-NL" altLang="nl-NL" dirty="0" smtClean="0"/>
              <a:t>In het onderste schema</a:t>
            </a:r>
          </a:p>
          <a:p>
            <a:pPr eaLnBrk="1" hangingPunct="1">
              <a:spcBef>
                <a:spcPct val="0"/>
              </a:spcBef>
            </a:pPr>
            <a:r>
              <a:rPr lang="nl-NL" altLang="nl-NL" dirty="0" smtClean="0"/>
              <a:t>werkt de stabilisator het</a:t>
            </a:r>
          </a:p>
          <a:p>
            <a:pPr eaLnBrk="1" hangingPunct="1">
              <a:spcBef>
                <a:spcPct val="0"/>
              </a:spcBef>
            </a:pPr>
            <a:r>
              <a:rPr lang="nl-NL" altLang="nl-NL" dirty="0" smtClean="0"/>
              <a:t>overschot aan </a:t>
            </a:r>
            <a:r>
              <a:rPr lang="nl-NL" altLang="nl-NL" dirty="0" smtClean="0"/>
              <a:t>spanning</a:t>
            </a:r>
            <a:endParaRPr lang="nl-NL" altLang="nl-NL" dirty="0" smtClean="0"/>
          </a:p>
          <a:p>
            <a:pPr eaLnBrk="1" hangingPunct="1">
              <a:spcBef>
                <a:spcPct val="0"/>
              </a:spcBef>
            </a:pPr>
            <a:r>
              <a:rPr lang="nl-NL" altLang="nl-NL" dirty="0" smtClean="0"/>
              <a:t>(200 V) weg.                              </a:t>
            </a:r>
            <a:r>
              <a:rPr lang="nl-NL" altLang="nl-NL" sz="900" b="1" dirty="0" smtClean="0">
                <a:solidFill>
                  <a:srgbClr val="FF0000"/>
                </a:solidFill>
              </a:rPr>
              <a:t>zener 350  volt</a:t>
            </a:r>
            <a:r>
              <a:rPr lang="nl-NL" altLang="nl-NL" b="1" dirty="0" smtClean="0">
                <a:solidFill>
                  <a:srgbClr val="FF0000"/>
                </a:solidFill>
              </a:rPr>
              <a:t> </a:t>
            </a:r>
            <a:r>
              <a:rPr lang="nl-NL" altLang="nl-NL" dirty="0" smtClean="0"/>
              <a:t>                                                       </a:t>
            </a:r>
            <a:r>
              <a:rPr lang="nl-NL" altLang="nl-NL" sz="900" b="1" dirty="0" smtClean="0">
                <a:solidFill>
                  <a:srgbClr val="FF0000"/>
                </a:solidFill>
              </a:rPr>
              <a:t>Output 0 – 350 volt  150 mA</a:t>
            </a:r>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b="1" dirty="0" smtClean="0"/>
          </a:p>
          <a:p>
            <a:pPr eaLnBrk="1" hangingPunct="1">
              <a:spcBef>
                <a:spcPct val="0"/>
              </a:spcBef>
            </a:pPr>
            <a:r>
              <a:rPr lang="nl-NL" altLang="nl-NL" dirty="0" smtClean="0"/>
              <a:t> </a:t>
            </a:r>
          </a:p>
        </p:txBody>
      </p:sp>
      <p:pic>
        <p:nvPicPr>
          <p:cNvPr id="16390" name="Picture 6" descr="C:\Users\Eigenaar\Documents\Voeding\voeding hugo d.jpg"/>
          <p:cNvPicPr>
            <a:picLocks noChangeAspect="1" noChangeArrowheads="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2427205" y="1211999"/>
            <a:ext cx="6250294" cy="223224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echthoek 1"/>
          <p:cNvSpPr/>
          <p:nvPr/>
        </p:nvSpPr>
        <p:spPr>
          <a:xfrm>
            <a:off x="4067944" y="1340768"/>
            <a:ext cx="1800200" cy="2016224"/>
          </a:xfrm>
          <a:prstGeom prst="rect">
            <a:avLst/>
          </a:prstGeom>
          <a:noFill/>
          <a:ln w="285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p:cNvSpPr/>
          <p:nvPr/>
        </p:nvSpPr>
        <p:spPr>
          <a:xfrm>
            <a:off x="6300192" y="1340768"/>
            <a:ext cx="2377306" cy="2016224"/>
          </a:xfrm>
          <a:prstGeom prst="rect">
            <a:avLst/>
          </a:prstGeom>
          <a:noFill/>
          <a:ln w="28575">
            <a:solidFill>
              <a:srgbClr val="A90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4058681" y="3789040"/>
            <a:ext cx="1800200" cy="1800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6516216" y="3789039"/>
            <a:ext cx="2161282" cy="1816089"/>
          </a:xfrm>
          <a:prstGeom prst="rect">
            <a:avLst/>
          </a:prstGeom>
          <a:noFill/>
          <a:ln w="28575">
            <a:solidFill>
              <a:srgbClr val="A90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met pijl 7"/>
          <p:cNvCxnSpPr/>
          <p:nvPr/>
        </p:nvCxnSpPr>
        <p:spPr>
          <a:xfrm flipV="1">
            <a:off x="2915816" y="5085184"/>
            <a:ext cx="1800200" cy="50405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8313" y="549275"/>
            <a:ext cx="3008312" cy="525463"/>
          </a:xfrm>
          <a:effectLst>
            <a:outerShdw blurRad="50800" dist="38100" algn="l" rotWithShape="0">
              <a:prstClr val="black">
                <a:alpha val="40000"/>
              </a:prstClr>
            </a:outerShdw>
          </a:effectLst>
        </p:spPr>
        <p:txBody>
          <a:bodyPr rtlCol="0">
            <a:normAutofit/>
          </a:bodyPr>
          <a:lstStyle/>
          <a:p>
            <a:pPr eaLnBrk="1" fontAlgn="auto" hangingPunct="1">
              <a:spcAft>
                <a:spcPts val="0"/>
              </a:spcAft>
              <a:defRPr/>
            </a:pPr>
            <a:r>
              <a:rPr lang="nl-NL" dirty="0" smtClean="0">
                <a:solidFill>
                  <a:srgbClr val="FF0000"/>
                </a:solidFill>
              </a:rPr>
              <a:t>Project Voeding PE 4820</a:t>
            </a:r>
            <a:endParaRPr lang="nl-NL" dirty="0">
              <a:solidFill>
                <a:srgbClr val="FF0000"/>
              </a:solidFill>
            </a:endParaRPr>
          </a:p>
        </p:txBody>
      </p:sp>
      <p:pic>
        <p:nvPicPr>
          <p:cNvPr id="28674" name="Picture 2"/>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2459360" y="1268760"/>
            <a:ext cx="6264904" cy="195339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8" name="Tijdelijke aanduiding voor tekst 5"/>
          <p:cNvSpPr>
            <a:spLocks noGrp="1"/>
          </p:cNvSpPr>
          <p:nvPr>
            <p:ph type="body" sz="half" idx="2"/>
          </p:nvPr>
        </p:nvSpPr>
        <p:spPr>
          <a:xfrm>
            <a:off x="468313" y="1412875"/>
            <a:ext cx="6911999" cy="4691063"/>
          </a:xfrm>
        </p:spPr>
        <p:txBody>
          <a:bodyPr/>
          <a:lstStyle/>
          <a:p>
            <a:pPr eaLnBrk="1" hangingPunct="1">
              <a:spcBef>
                <a:spcPct val="0"/>
              </a:spcBef>
            </a:pPr>
            <a:r>
              <a:rPr lang="nl-NL" altLang="nl-NL" sz="1600" b="1" dirty="0" smtClean="0"/>
              <a:t>Nieuwe </a:t>
            </a:r>
            <a:r>
              <a:rPr lang="nl-NL" altLang="nl-NL" sz="1600" b="1" dirty="0" smtClean="0"/>
              <a:t>opzet</a:t>
            </a:r>
            <a:endParaRPr lang="nl-NL" altLang="nl-NL" sz="1600" b="1" dirty="0" smtClean="0"/>
          </a:p>
          <a:p>
            <a:pPr eaLnBrk="1" hangingPunct="1">
              <a:spcBef>
                <a:spcPct val="0"/>
              </a:spcBef>
            </a:pPr>
            <a:endParaRPr lang="nl-NL" altLang="nl-NL" b="1" dirty="0" smtClean="0"/>
          </a:p>
          <a:p>
            <a:pPr eaLnBrk="1" hangingPunct="1">
              <a:spcBef>
                <a:spcPct val="0"/>
              </a:spcBef>
            </a:pPr>
            <a:r>
              <a:rPr lang="nl-NL" altLang="nl-NL" b="1" dirty="0" smtClean="0"/>
              <a:t>(2</a:t>
            </a:r>
            <a:r>
              <a:rPr lang="nl-NL" altLang="nl-NL" b="1" baseline="30000" dirty="0" smtClean="0"/>
              <a:t>e</a:t>
            </a:r>
            <a:r>
              <a:rPr lang="nl-NL" altLang="nl-NL" b="1" dirty="0" smtClean="0"/>
              <a:t> versie)</a:t>
            </a:r>
            <a:endParaRPr lang="nl-NL" altLang="nl-NL" b="1"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r>
              <a:rPr lang="nl-NL" altLang="nl-NL" dirty="0" smtClean="0"/>
              <a:t>D1 </a:t>
            </a:r>
            <a:r>
              <a:rPr lang="nl-NL" altLang="nl-NL" dirty="0" smtClean="0"/>
              <a:t>vertegenwoordigt </a:t>
            </a:r>
            <a:r>
              <a:rPr lang="nl-NL" altLang="nl-NL" dirty="0" smtClean="0"/>
              <a:t>2 in</a:t>
            </a:r>
          </a:p>
          <a:p>
            <a:pPr eaLnBrk="1" hangingPunct="1">
              <a:spcBef>
                <a:spcPct val="0"/>
              </a:spcBef>
            </a:pPr>
            <a:r>
              <a:rPr lang="nl-NL" altLang="nl-NL" dirty="0" smtClean="0"/>
              <a:t>serie geschakelde zener-</a:t>
            </a:r>
          </a:p>
          <a:p>
            <a:pPr eaLnBrk="1" hangingPunct="1">
              <a:spcBef>
                <a:spcPct val="0"/>
              </a:spcBef>
            </a:pPr>
            <a:r>
              <a:rPr lang="nl-NL" altLang="nl-NL" dirty="0" smtClean="0"/>
              <a:t>diodes van 5 Watt. </a:t>
            </a:r>
            <a:r>
              <a:rPr lang="nl-NL" altLang="nl-NL" dirty="0" smtClean="0"/>
              <a:t>r</a:t>
            </a:r>
            <a:r>
              <a:rPr lang="nl-NL" altLang="nl-NL" dirty="0" smtClean="0"/>
              <a:t>esp.</a:t>
            </a:r>
          </a:p>
          <a:p>
            <a:pPr eaLnBrk="1" hangingPunct="1">
              <a:spcBef>
                <a:spcPct val="0"/>
              </a:spcBef>
            </a:pPr>
            <a:r>
              <a:rPr lang="nl-NL" altLang="nl-NL" dirty="0" smtClean="0"/>
              <a:t>200 en 150 volt.</a:t>
            </a:r>
            <a:endParaRPr lang="nl-NL" altLang="nl-NL" dirty="0" smtClean="0"/>
          </a:p>
          <a:p>
            <a:pPr eaLnBrk="1" hangingPunct="1">
              <a:spcBef>
                <a:spcPct val="0"/>
              </a:spcBef>
            </a:pPr>
            <a:endParaRPr lang="nl-NL" altLang="nl-NL" dirty="0" smtClean="0"/>
          </a:p>
          <a:p>
            <a:pPr eaLnBrk="1" hangingPunct="1">
              <a:spcBef>
                <a:spcPct val="0"/>
              </a:spcBef>
            </a:pPr>
            <a:r>
              <a:rPr lang="nl-NL" altLang="nl-NL" dirty="0" smtClean="0"/>
              <a:t>R2 is opgenomen om bij doorslag van Q1 de zener-</a:t>
            </a:r>
          </a:p>
          <a:p>
            <a:pPr eaLnBrk="1" hangingPunct="1">
              <a:spcBef>
                <a:spcPct val="0"/>
              </a:spcBef>
            </a:pPr>
            <a:r>
              <a:rPr lang="nl-NL" altLang="nl-NL" dirty="0"/>
              <a:t>d</a:t>
            </a:r>
            <a:r>
              <a:rPr lang="nl-NL" altLang="nl-NL" dirty="0" smtClean="0"/>
              <a:t>iodes te beschermen.</a:t>
            </a:r>
          </a:p>
          <a:p>
            <a:pPr eaLnBrk="1" hangingPunct="1">
              <a:spcBef>
                <a:spcPct val="0"/>
              </a:spcBef>
            </a:pPr>
            <a:endParaRPr lang="nl-NL" altLang="nl-NL" dirty="0" smtClean="0"/>
          </a:p>
          <a:p>
            <a:pPr eaLnBrk="1" hangingPunct="1">
              <a:spcBef>
                <a:spcPct val="0"/>
              </a:spcBef>
            </a:pPr>
            <a:r>
              <a:rPr lang="nl-NL" altLang="nl-NL" dirty="0" smtClean="0"/>
              <a:t>R1 = 100 k</a:t>
            </a:r>
            <a:r>
              <a:rPr lang="el-GR" altLang="nl-NL" dirty="0" smtClean="0"/>
              <a:t>Ω</a:t>
            </a:r>
            <a:r>
              <a:rPr lang="nl-NL" altLang="nl-NL" dirty="0" smtClean="0"/>
              <a:t>		C2 =  </a:t>
            </a:r>
            <a:r>
              <a:rPr lang="nl-NL" altLang="nl-NL" dirty="0"/>
              <a:t>bestaande elco in PE </a:t>
            </a:r>
            <a:r>
              <a:rPr lang="nl-NL" altLang="nl-NL" dirty="0" smtClean="0"/>
              <a:t>4820</a:t>
            </a:r>
            <a:endParaRPr lang="nl-NL" altLang="nl-NL" dirty="0"/>
          </a:p>
          <a:p>
            <a:pPr eaLnBrk="1" hangingPunct="1">
              <a:spcBef>
                <a:spcPct val="0"/>
              </a:spcBef>
            </a:pPr>
            <a:r>
              <a:rPr lang="nl-NL" altLang="nl-NL" dirty="0" smtClean="0"/>
              <a:t>R2 =   50 k</a:t>
            </a:r>
            <a:r>
              <a:rPr lang="el-GR" altLang="nl-NL" dirty="0" smtClean="0"/>
              <a:t>Ω</a:t>
            </a:r>
            <a:r>
              <a:rPr lang="nl-NL" altLang="nl-NL" dirty="0" smtClean="0"/>
              <a:t>	    	</a:t>
            </a:r>
            <a:r>
              <a:rPr lang="nl-NL" altLang="nl-NL" dirty="0" smtClean="0"/>
              <a:t>C1 =  2x </a:t>
            </a:r>
            <a:r>
              <a:rPr lang="nl-NL" altLang="nl-NL" dirty="0"/>
              <a:t>470 </a:t>
            </a:r>
            <a:r>
              <a:rPr lang="el-GR" altLang="nl-NL" dirty="0"/>
              <a:t>μ</a:t>
            </a:r>
            <a:r>
              <a:rPr lang="nl-NL" altLang="nl-NL" dirty="0"/>
              <a:t>F (in serie)</a:t>
            </a:r>
            <a:endParaRPr lang="nl-NL" altLang="nl-NL" dirty="0" smtClean="0"/>
          </a:p>
          <a:p>
            <a:pPr eaLnBrk="1" hangingPunct="1">
              <a:spcBef>
                <a:spcPct val="0"/>
              </a:spcBef>
            </a:pPr>
            <a:r>
              <a:rPr lang="nl-NL" altLang="nl-NL" dirty="0" smtClean="0"/>
              <a:t>R3 = 500 k</a:t>
            </a:r>
            <a:r>
              <a:rPr lang="el-GR" altLang="nl-NL" dirty="0" smtClean="0"/>
              <a:t>Ω</a:t>
            </a:r>
            <a:r>
              <a:rPr lang="nl-NL" altLang="nl-NL" dirty="0" smtClean="0"/>
              <a:t>	    	C3  =  0,2 </a:t>
            </a:r>
            <a:r>
              <a:rPr lang="el-GR" altLang="nl-NL" dirty="0" smtClean="0"/>
              <a:t>μ</a:t>
            </a:r>
            <a:r>
              <a:rPr lang="nl-NL" altLang="nl-NL" dirty="0" smtClean="0"/>
              <a:t>F 600 V</a:t>
            </a:r>
          </a:p>
          <a:p>
            <a:pPr eaLnBrk="1" hangingPunct="1">
              <a:spcBef>
                <a:spcPct val="0"/>
              </a:spcBef>
            </a:pPr>
            <a:r>
              <a:rPr lang="nl-NL" altLang="nl-NL" dirty="0" smtClean="0"/>
              <a:t>R4 = 470 k</a:t>
            </a:r>
            <a:r>
              <a:rPr lang="el-GR" altLang="nl-NL" dirty="0" smtClean="0"/>
              <a:t>Ω</a:t>
            </a:r>
            <a:r>
              <a:rPr lang="nl-NL" altLang="nl-NL" dirty="0" smtClean="0"/>
              <a:t>      	Q1 = IRFPG50</a:t>
            </a:r>
          </a:p>
          <a:p>
            <a:pPr eaLnBrk="1" hangingPunct="1">
              <a:spcBef>
                <a:spcPct val="0"/>
              </a:spcBef>
            </a:pPr>
            <a:r>
              <a:rPr lang="nl-NL" altLang="nl-NL" dirty="0" smtClean="0"/>
              <a:t>R5 =    2,5 </a:t>
            </a:r>
            <a:r>
              <a:rPr lang="el-GR" altLang="nl-NL" dirty="0" smtClean="0"/>
              <a:t>Ω</a:t>
            </a:r>
            <a:r>
              <a:rPr lang="nl-NL" altLang="nl-NL" dirty="0" smtClean="0"/>
              <a:t> (var.)     	Q2 = IRF840</a:t>
            </a:r>
          </a:p>
          <a:p>
            <a:pPr eaLnBrk="1" hangingPunct="1">
              <a:spcBef>
                <a:spcPct val="0"/>
              </a:spcBef>
            </a:pPr>
            <a:r>
              <a:rPr lang="nl-NL" altLang="nl-NL" dirty="0" smtClean="0"/>
              <a:t>R6 =   100 </a:t>
            </a:r>
            <a:r>
              <a:rPr lang="el-GR" altLang="nl-NL" dirty="0" smtClean="0"/>
              <a:t>Ω</a:t>
            </a:r>
            <a:r>
              <a:rPr lang="nl-NL" altLang="nl-NL" dirty="0" smtClean="0"/>
              <a:t>      	Q3 = BC337</a:t>
            </a:r>
            <a:endParaRPr lang="nl-NL" altLang="nl-NL" dirty="0" smtClean="0"/>
          </a:p>
          <a:p>
            <a:pPr eaLnBrk="1" hangingPunct="1">
              <a:spcBef>
                <a:spcPct val="0"/>
              </a:spcBef>
            </a:pPr>
            <a:r>
              <a:rPr lang="nl-NL" altLang="nl-NL" dirty="0" smtClean="0"/>
              <a:t>	     	D2 = 12 (zener)</a:t>
            </a: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a:p>
          <a:p>
            <a:pPr eaLnBrk="1" hangingPunct="1">
              <a:spcBef>
                <a:spcPct val="0"/>
              </a:spcBef>
            </a:pPr>
            <a:endParaRPr lang="nl-NL" altLang="nl-NL" dirty="0" smtClean="0"/>
          </a:p>
          <a:p>
            <a:pPr eaLnBrk="1" hangingPunct="1">
              <a:spcBef>
                <a:spcPct val="0"/>
              </a:spcBef>
            </a:pPr>
            <a:endParaRPr lang="nl-NL" altLang="nl-NL" dirty="0"/>
          </a:p>
          <a:p>
            <a:pPr eaLnBrk="1" hangingPunct="1">
              <a:spcBef>
                <a:spcPct val="0"/>
              </a:spcBef>
            </a:pPr>
            <a:endParaRPr lang="nl-NL" altLang="nl-NL" dirty="0" smtClean="0"/>
          </a:p>
          <a:p>
            <a:pPr eaLnBrk="1" hangingPunct="1">
              <a:spcBef>
                <a:spcPct val="0"/>
              </a:spcBef>
            </a:pPr>
            <a:endParaRPr lang="nl-NL" altLang="nl-NL" b="1" dirty="0" smtClean="0"/>
          </a:p>
          <a:p>
            <a:pPr eaLnBrk="1" hangingPunct="1">
              <a:spcBef>
                <a:spcPct val="0"/>
              </a:spcBef>
            </a:pPr>
            <a:r>
              <a:rPr lang="nl-NL" altLang="nl-NL" dirty="0" smtClean="0"/>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501008"/>
            <a:ext cx="4108450" cy="287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9840566"/>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8313" y="549275"/>
            <a:ext cx="3008312" cy="525463"/>
          </a:xfrm>
          <a:effectLst>
            <a:outerShdw blurRad="50800" dist="38100" algn="l" rotWithShape="0">
              <a:prstClr val="black">
                <a:alpha val="40000"/>
              </a:prstClr>
            </a:outerShdw>
          </a:effectLst>
        </p:spPr>
        <p:txBody>
          <a:bodyPr rtlCol="0">
            <a:normAutofit/>
          </a:bodyPr>
          <a:lstStyle/>
          <a:p>
            <a:pPr eaLnBrk="1" fontAlgn="auto" hangingPunct="1">
              <a:spcAft>
                <a:spcPts val="0"/>
              </a:spcAft>
              <a:defRPr/>
            </a:pPr>
            <a:r>
              <a:rPr lang="nl-NL" dirty="0" smtClean="0">
                <a:solidFill>
                  <a:srgbClr val="FF0000"/>
                </a:solidFill>
              </a:rPr>
              <a:t>Project Voeding PE 4820</a:t>
            </a:r>
            <a:endParaRPr lang="nl-NL" dirty="0">
              <a:solidFill>
                <a:srgbClr val="FF0000"/>
              </a:solidFill>
            </a:endParaRPr>
          </a:p>
        </p:txBody>
      </p:sp>
      <p:sp>
        <p:nvSpPr>
          <p:cNvPr id="17411" name="Tijdelijke aanduiding voor tekst 5"/>
          <p:cNvSpPr>
            <a:spLocks noGrp="1"/>
          </p:cNvSpPr>
          <p:nvPr>
            <p:ph type="body" sz="half" idx="2"/>
          </p:nvPr>
        </p:nvSpPr>
        <p:spPr>
          <a:xfrm>
            <a:off x="468313" y="1412875"/>
            <a:ext cx="3023567" cy="4691063"/>
          </a:xfrm>
        </p:spPr>
        <p:txBody>
          <a:bodyPr/>
          <a:lstStyle/>
          <a:p>
            <a:pPr eaLnBrk="1" hangingPunct="1">
              <a:spcBef>
                <a:spcPct val="0"/>
              </a:spcBef>
            </a:pPr>
            <a:r>
              <a:rPr lang="nl-NL" altLang="nl-NL" sz="1600" b="1" dirty="0" smtClean="0"/>
              <a:t>Nieuwe </a:t>
            </a:r>
            <a:r>
              <a:rPr lang="nl-NL" altLang="nl-NL" sz="1600" b="1" dirty="0" smtClean="0"/>
              <a:t>opzet </a:t>
            </a:r>
            <a:endParaRPr lang="nl-NL" altLang="nl-NL" sz="1600" b="1" dirty="0" smtClean="0"/>
          </a:p>
          <a:p>
            <a:pPr eaLnBrk="1" hangingPunct="1">
              <a:spcBef>
                <a:spcPct val="0"/>
              </a:spcBef>
            </a:pPr>
            <a:endParaRPr lang="nl-NL" altLang="nl-NL" b="1" dirty="0" smtClean="0"/>
          </a:p>
          <a:p>
            <a:pPr eaLnBrk="1" hangingPunct="1">
              <a:spcBef>
                <a:spcPct val="0"/>
              </a:spcBef>
            </a:pPr>
            <a:r>
              <a:rPr lang="nl-NL" altLang="nl-NL" dirty="0" smtClean="0"/>
              <a:t>Om voldoende vermogen te kunnen</a:t>
            </a:r>
          </a:p>
          <a:p>
            <a:pPr eaLnBrk="1" hangingPunct="1">
              <a:spcBef>
                <a:spcPct val="0"/>
              </a:spcBef>
            </a:pPr>
            <a:r>
              <a:rPr lang="nl-NL" altLang="nl-NL" dirty="0"/>
              <a:t>d</a:t>
            </a:r>
            <a:r>
              <a:rPr lang="nl-NL" altLang="nl-NL" dirty="0" smtClean="0"/>
              <a:t>issiperen </a:t>
            </a:r>
            <a:r>
              <a:rPr lang="nl-NL" altLang="nl-NL" dirty="0" smtClean="0"/>
              <a:t>is nu gekozen voor een zwaardere uitvoering van de stabilisatiefet</a:t>
            </a:r>
            <a:r>
              <a:rPr lang="nl-NL" altLang="nl-NL" dirty="0" smtClean="0"/>
              <a:t>.</a:t>
            </a:r>
          </a:p>
          <a:p>
            <a:pPr eaLnBrk="1" hangingPunct="1">
              <a:spcBef>
                <a:spcPct val="0"/>
              </a:spcBef>
            </a:pPr>
            <a:endParaRPr lang="nl-NL" altLang="nl-NL" dirty="0" smtClean="0"/>
          </a:p>
          <a:p>
            <a:pPr eaLnBrk="1" hangingPunct="1">
              <a:spcBef>
                <a:spcPct val="0"/>
              </a:spcBef>
            </a:pPr>
            <a:r>
              <a:rPr lang="nl-NL" altLang="nl-NL" dirty="0" smtClean="0"/>
              <a:t>IRFPG50 (Vds 1000 Volt, 190 Watt)</a:t>
            </a:r>
            <a:endParaRPr lang="nl-NL" altLang="nl-NL" dirty="0"/>
          </a:p>
          <a:p>
            <a:pPr eaLnBrk="1" hangingPunct="1">
              <a:spcBef>
                <a:spcPct val="0"/>
              </a:spcBef>
            </a:pPr>
            <a:r>
              <a:rPr lang="nl-NL" altLang="nl-NL" dirty="0" smtClean="0"/>
              <a:t>Tevens moet bij vollast deze fet een vermogen van 200 x 0,150 = 30 watt</a:t>
            </a:r>
          </a:p>
          <a:p>
            <a:pPr eaLnBrk="1" hangingPunct="1">
              <a:spcBef>
                <a:spcPct val="0"/>
              </a:spcBef>
            </a:pPr>
            <a:r>
              <a:rPr lang="nl-NL" altLang="nl-NL" dirty="0"/>
              <a:t>w</a:t>
            </a:r>
            <a:r>
              <a:rPr lang="nl-NL" altLang="nl-NL" dirty="0" smtClean="0"/>
              <a:t>egwerken. Dat maakt het rendement van de voeding niet goed, maar is voor een meetinstrument niet zo heel belangrijk. </a:t>
            </a:r>
            <a:endParaRPr lang="nl-NL" altLang="nl-NL" dirty="0"/>
          </a:p>
          <a:p>
            <a:pPr eaLnBrk="1" hangingPunct="1">
              <a:spcBef>
                <a:spcPct val="0"/>
              </a:spcBef>
            </a:pPr>
            <a:endParaRPr lang="nl-NL" altLang="nl-NL" dirty="0" smtClean="0"/>
          </a:p>
          <a:p>
            <a:pPr eaLnBrk="1" hangingPunct="1">
              <a:spcBef>
                <a:spcPct val="0"/>
              </a:spcBef>
            </a:pPr>
            <a:r>
              <a:rPr lang="nl-NL" altLang="nl-NL" dirty="0" smtClean="0"/>
              <a:t>Voor verbetering van de koeling is nog gebruik gemaakt van hitte geleidende pasta waarmee ook de koelplaat op het chassis is gemonteerd. Aan de onderzijde is nog een extra koelblok aangebracht.</a:t>
            </a:r>
            <a:endParaRPr lang="nl-NL" altLang="nl-NL" dirty="0" smtClean="0"/>
          </a:p>
          <a:p>
            <a:pPr eaLnBrk="1" hangingPunct="1">
              <a:spcBef>
                <a:spcPct val="0"/>
              </a:spcBef>
            </a:pPr>
            <a:endParaRPr lang="nl-NL" altLang="nl-NL" b="1" dirty="0" smtClean="0"/>
          </a:p>
          <a:p>
            <a:pPr eaLnBrk="1" hangingPunct="1">
              <a:spcBef>
                <a:spcPct val="0"/>
              </a:spcBef>
            </a:pPr>
            <a:endParaRPr lang="nl-NL" altLang="nl-NL" b="1" dirty="0" smtClean="0"/>
          </a:p>
          <a:p>
            <a:pPr eaLnBrk="1" hangingPunct="1">
              <a:spcBef>
                <a:spcPct val="0"/>
              </a:spcBef>
            </a:pPr>
            <a:endParaRPr lang="nl-NL" altLang="nl-NL" b="1" dirty="0" smtClean="0"/>
          </a:p>
          <a:p>
            <a:pPr eaLnBrk="1" hangingPunct="1">
              <a:spcBef>
                <a:spcPct val="0"/>
              </a:spcBef>
            </a:pPr>
            <a:endParaRPr lang="nl-NL" altLang="nl-NL" b="1" dirty="0" smtClean="0"/>
          </a:p>
          <a:p>
            <a:pPr eaLnBrk="1" hangingPunct="1">
              <a:spcBef>
                <a:spcPct val="0"/>
              </a:spcBef>
            </a:pPr>
            <a:endParaRPr lang="nl-NL" altLang="nl-NL" b="1" dirty="0" smtClean="0"/>
          </a:p>
          <a:p>
            <a:pPr eaLnBrk="1" hangingPunct="1">
              <a:spcBef>
                <a:spcPct val="0"/>
              </a:spcBef>
            </a:pPr>
            <a:r>
              <a:rPr lang="nl-NL" altLang="nl-NL" b="1" dirty="0" smtClean="0"/>
              <a:t>                                                 </a:t>
            </a:r>
            <a:endParaRPr lang="nl-NL" altLang="nl-NL" sz="800" dirty="0" smtClean="0"/>
          </a:p>
          <a:p>
            <a:pPr eaLnBrk="1" hangingPunct="1">
              <a:spcBef>
                <a:spcPct val="0"/>
              </a:spcBef>
            </a:pPr>
            <a:endParaRPr lang="nl-NL" altLang="nl-NL" sz="1600" b="1" dirty="0" smtClean="0"/>
          </a:p>
          <a:p>
            <a:pPr eaLnBrk="1" hangingPunct="1">
              <a:spcBef>
                <a:spcPct val="0"/>
              </a:spcBef>
            </a:pPr>
            <a:endParaRPr lang="nl-NL" altLang="nl-NL" sz="1600" b="1" dirty="0" smtClean="0"/>
          </a:p>
          <a:p>
            <a:pPr eaLnBrk="1" hangingPunct="1">
              <a:spcBef>
                <a:spcPct val="0"/>
              </a:spcBef>
            </a:pPr>
            <a:endParaRPr lang="nl-NL" altLang="nl-NL" sz="1600" b="1" dirty="0" smtClean="0"/>
          </a:p>
          <a:p>
            <a:pPr eaLnBrk="1" hangingPunct="1">
              <a:spcBef>
                <a:spcPct val="0"/>
              </a:spcBef>
            </a:pPr>
            <a:endParaRPr lang="nl-NL" altLang="nl-NL" b="1"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b="1" dirty="0" smtClean="0"/>
          </a:p>
          <a:p>
            <a:pPr eaLnBrk="1" hangingPunct="1">
              <a:spcBef>
                <a:spcPct val="0"/>
              </a:spcBef>
            </a:pPr>
            <a:r>
              <a:rPr lang="nl-NL" altLang="nl-NL" dirty="0" smtClean="0"/>
              <a:t> </a:t>
            </a:r>
          </a:p>
        </p:txBody>
      </p:sp>
      <p:pic>
        <p:nvPicPr>
          <p:cNvPr id="1026" name="Picture 2" descr="C:\Users\Eigenaar\Documents\Voeding\koel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5249" y="3201955"/>
            <a:ext cx="4428492" cy="295232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4" name="Picture 2" descr="C:\Users\Eigenaar\Documents\Voeding\IRFPG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524" y="1124744"/>
            <a:ext cx="1440160" cy="1719803"/>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p:cNvSpPr/>
          <p:nvPr/>
        </p:nvSpPr>
        <p:spPr>
          <a:xfrm>
            <a:off x="6084168" y="1124744"/>
            <a:ext cx="1872208" cy="1384995"/>
          </a:xfrm>
          <a:prstGeom prst="rect">
            <a:avLst/>
          </a:prstGeom>
        </p:spPr>
        <p:txBody>
          <a:bodyPr wrap="square">
            <a:spAutoFit/>
          </a:bodyPr>
          <a:lstStyle/>
          <a:p>
            <a:r>
              <a:rPr lang="en-US" sz="1400" b="1" dirty="0" smtClean="0"/>
              <a:t>IRFPG50</a:t>
            </a:r>
          </a:p>
          <a:p>
            <a:endParaRPr lang="en-US" sz="1400" dirty="0" smtClean="0"/>
          </a:p>
          <a:p>
            <a:r>
              <a:rPr lang="en-US" sz="1400" dirty="0" smtClean="0"/>
              <a:t>Vds </a:t>
            </a:r>
            <a:r>
              <a:rPr lang="en-US" sz="1400" dirty="0"/>
              <a:t>= 1000 V</a:t>
            </a:r>
          </a:p>
          <a:p>
            <a:r>
              <a:rPr lang="en-US" sz="1400" dirty="0"/>
              <a:t>Rds (on) = 2,0 Ω</a:t>
            </a:r>
          </a:p>
          <a:p>
            <a:r>
              <a:rPr lang="en-US" sz="1400" dirty="0"/>
              <a:t>Id = 6,1 A</a:t>
            </a:r>
          </a:p>
          <a:p>
            <a:r>
              <a:rPr lang="en-US" sz="1400" dirty="0"/>
              <a:t>Pd = 190 W</a:t>
            </a: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8313" y="549275"/>
            <a:ext cx="3008312" cy="525463"/>
          </a:xfrm>
          <a:effectLst>
            <a:outerShdw blurRad="50800" dist="38100" algn="l" rotWithShape="0">
              <a:prstClr val="black">
                <a:alpha val="40000"/>
              </a:prstClr>
            </a:outerShdw>
          </a:effectLst>
        </p:spPr>
        <p:txBody>
          <a:bodyPr rtlCol="0">
            <a:normAutofit/>
          </a:bodyPr>
          <a:lstStyle/>
          <a:p>
            <a:pPr eaLnBrk="1" fontAlgn="auto" hangingPunct="1">
              <a:spcAft>
                <a:spcPts val="0"/>
              </a:spcAft>
              <a:defRPr/>
            </a:pPr>
            <a:r>
              <a:rPr lang="nl-NL" dirty="0" smtClean="0">
                <a:solidFill>
                  <a:srgbClr val="FF0000"/>
                </a:solidFill>
              </a:rPr>
              <a:t>Project Voeding PE 4820</a:t>
            </a:r>
            <a:endParaRPr lang="nl-NL" dirty="0">
              <a:solidFill>
                <a:srgbClr val="FF0000"/>
              </a:solidFill>
            </a:endParaRPr>
          </a:p>
        </p:txBody>
      </p:sp>
      <p:sp>
        <p:nvSpPr>
          <p:cNvPr id="18435" name="Tijdelijke aanduiding voor tekst 5"/>
          <p:cNvSpPr>
            <a:spLocks noGrp="1"/>
          </p:cNvSpPr>
          <p:nvPr>
            <p:ph type="body" sz="half" idx="2"/>
          </p:nvPr>
        </p:nvSpPr>
        <p:spPr>
          <a:xfrm>
            <a:off x="468313" y="1412875"/>
            <a:ext cx="2879725" cy="4691063"/>
          </a:xfrm>
        </p:spPr>
        <p:txBody>
          <a:bodyPr/>
          <a:lstStyle/>
          <a:p>
            <a:pPr eaLnBrk="1" hangingPunct="1">
              <a:spcBef>
                <a:spcPct val="0"/>
              </a:spcBef>
            </a:pPr>
            <a:r>
              <a:rPr lang="nl-NL" altLang="nl-NL" sz="1600" b="1" dirty="0" smtClean="0"/>
              <a:t>Nieuwe opzet</a:t>
            </a:r>
          </a:p>
          <a:p>
            <a:pPr eaLnBrk="1" hangingPunct="1">
              <a:spcBef>
                <a:spcPct val="0"/>
              </a:spcBef>
            </a:pPr>
            <a:endParaRPr lang="nl-NL" altLang="nl-NL" b="1" dirty="0" smtClean="0"/>
          </a:p>
          <a:p>
            <a:pPr eaLnBrk="1" hangingPunct="1">
              <a:spcBef>
                <a:spcPct val="0"/>
              </a:spcBef>
            </a:pPr>
            <a:endParaRPr lang="nl-NL" altLang="nl-NL" b="1" dirty="0" smtClean="0"/>
          </a:p>
          <a:p>
            <a:pPr eaLnBrk="1" hangingPunct="1">
              <a:spcBef>
                <a:spcPct val="0"/>
              </a:spcBef>
            </a:pPr>
            <a:r>
              <a:rPr lang="nl-NL" altLang="nl-NL" dirty="0" smtClean="0"/>
              <a:t>Hier is het regelcircuit definitief</a:t>
            </a:r>
          </a:p>
          <a:p>
            <a:pPr eaLnBrk="1" hangingPunct="1">
              <a:spcBef>
                <a:spcPct val="0"/>
              </a:spcBef>
            </a:pPr>
            <a:r>
              <a:rPr lang="nl-NL" altLang="nl-NL" dirty="0"/>
              <a:t>g</a:t>
            </a:r>
            <a:r>
              <a:rPr lang="nl-NL" altLang="nl-NL" dirty="0" smtClean="0"/>
              <a:t>emonteerd.</a:t>
            </a:r>
          </a:p>
          <a:p>
            <a:pPr eaLnBrk="1" hangingPunct="1">
              <a:spcBef>
                <a:spcPct val="0"/>
              </a:spcBef>
            </a:pPr>
            <a:r>
              <a:rPr lang="nl-NL" altLang="nl-NL" dirty="0" smtClean="0"/>
              <a:t>De blauwe draden links gaan naar de potmeter die de stroomsensings-</a:t>
            </a:r>
          </a:p>
          <a:p>
            <a:pPr eaLnBrk="1" hangingPunct="1">
              <a:spcBef>
                <a:spcPct val="0"/>
              </a:spcBef>
            </a:pPr>
            <a:r>
              <a:rPr lang="nl-NL" altLang="nl-NL" dirty="0"/>
              <a:t>w</a:t>
            </a:r>
            <a:r>
              <a:rPr lang="nl-NL" altLang="nl-NL" dirty="0" smtClean="0"/>
              <a:t>eerstand vertegenwoordigt.</a:t>
            </a: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r>
              <a:rPr lang="nl-NL" altLang="nl-NL" dirty="0" smtClean="0"/>
              <a:t>Deze potmeter werd in de originele buizenschakeling voor hetzelfde doel gebruikt. In deze versie is hij iets aangepast met een serieweerstand van 3,3, </a:t>
            </a:r>
            <a:r>
              <a:rPr lang="el-GR" altLang="nl-NL" dirty="0" smtClean="0"/>
              <a:t>Ω</a:t>
            </a:r>
            <a:r>
              <a:rPr lang="nl-NL" altLang="nl-NL" dirty="0" smtClean="0"/>
              <a:t>.  Een klein gebied ca. 2,5 </a:t>
            </a:r>
            <a:r>
              <a:rPr lang="el-GR" altLang="nl-NL" dirty="0" smtClean="0"/>
              <a:t>Ω</a:t>
            </a:r>
            <a:r>
              <a:rPr lang="nl-NL" altLang="nl-NL" dirty="0" smtClean="0"/>
              <a:t> is instelbaar.</a:t>
            </a:r>
          </a:p>
          <a:p>
            <a:pPr eaLnBrk="1" hangingPunct="1">
              <a:spcBef>
                <a:spcPct val="0"/>
              </a:spcBef>
            </a:pPr>
            <a:r>
              <a:rPr lang="nl-NL" altLang="nl-NL" dirty="0" smtClean="0"/>
              <a:t>De juiste instelling is hier overigens nog niet bepaald.</a:t>
            </a:r>
            <a:r>
              <a:rPr lang="nl-NL" altLang="nl-NL" dirty="0" smtClean="0"/>
              <a:t> </a:t>
            </a: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r>
              <a:rPr lang="nl-NL" altLang="nl-NL" dirty="0" smtClean="0"/>
              <a:t>                                                 </a:t>
            </a:r>
            <a:endParaRPr lang="nl-NL" altLang="nl-NL" sz="800" dirty="0" smtClean="0"/>
          </a:p>
          <a:p>
            <a:pPr eaLnBrk="1" hangingPunct="1">
              <a:spcBef>
                <a:spcPct val="0"/>
              </a:spcBef>
            </a:pPr>
            <a:endParaRPr lang="nl-NL" altLang="nl-NL" sz="1600" dirty="0" smtClean="0"/>
          </a:p>
          <a:p>
            <a:pPr eaLnBrk="1" hangingPunct="1">
              <a:spcBef>
                <a:spcPct val="0"/>
              </a:spcBef>
            </a:pPr>
            <a:endParaRPr lang="nl-NL" altLang="nl-NL" sz="1600" dirty="0" smtClean="0"/>
          </a:p>
          <a:p>
            <a:pPr eaLnBrk="1" hangingPunct="1">
              <a:spcBef>
                <a:spcPct val="0"/>
              </a:spcBef>
            </a:pPr>
            <a:endParaRPr lang="nl-NL" altLang="nl-NL" sz="1600"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b="1" dirty="0" smtClean="0"/>
          </a:p>
          <a:p>
            <a:pPr eaLnBrk="1" hangingPunct="1">
              <a:spcBef>
                <a:spcPct val="0"/>
              </a:spcBef>
            </a:pPr>
            <a:r>
              <a:rPr lang="nl-NL" altLang="nl-NL" dirty="0" smtClean="0"/>
              <a:t> </a:t>
            </a:r>
          </a:p>
        </p:txBody>
      </p:sp>
      <p:pic>
        <p:nvPicPr>
          <p:cNvPr id="18436" name="Picture 4" descr="C:\Users\Eigenaar\Documents\Voeding\stroomsensing.jpg"/>
          <p:cNvPicPr>
            <a:picLocks noChangeAspect="1" noChangeArrowheads="1"/>
          </p:cNvPicPr>
          <p:nvPr/>
        </p:nvPicPr>
        <p:blipFill>
          <a:blip r:embed="rId2"/>
          <a:srcRect/>
          <a:stretch>
            <a:fillRect/>
          </a:stretch>
        </p:blipFill>
        <p:spPr bwMode="auto">
          <a:xfrm>
            <a:off x="4676775" y="3694113"/>
            <a:ext cx="3927475" cy="261461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4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6775" y="695325"/>
            <a:ext cx="3927475" cy="25527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8313" y="549275"/>
            <a:ext cx="3008312" cy="525463"/>
          </a:xfrm>
          <a:effectLst>
            <a:outerShdw blurRad="50800" dist="38100" algn="l" rotWithShape="0">
              <a:prstClr val="black">
                <a:alpha val="40000"/>
              </a:prstClr>
            </a:outerShdw>
          </a:effectLst>
        </p:spPr>
        <p:txBody>
          <a:bodyPr rtlCol="0">
            <a:normAutofit/>
          </a:bodyPr>
          <a:lstStyle/>
          <a:p>
            <a:pPr eaLnBrk="1" fontAlgn="auto" hangingPunct="1">
              <a:spcAft>
                <a:spcPts val="0"/>
              </a:spcAft>
              <a:defRPr/>
            </a:pPr>
            <a:r>
              <a:rPr lang="nl-NL" dirty="0" smtClean="0">
                <a:solidFill>
                  <a:srgbClr val="FF0000"/>
                </a:solidFill>
              </a:rPr>
              <a:t>Project Voeding PE 4820</a:t>
            </a:r>
            <a:endParaRPr lang="nl-NL" dirty="0">
              <a:solidFill>
                <a:srgbClr val="FF0000"/>
              </a:solidFill>
            </a:endParaRPr>
          </a:p>
        </p:txBody>
      </p:sp>
      <p:sp>
        <p:nvSpPr>
          <p:cNvPr id="18435" name="Tijdelijke aanduiding voor tekst 5"/>
          <p:cNvSpPr>
            <a:spLocks noGrp="1"/>
          </p:cNvSpPr>
          <p:nvPr>
            <p:ph type="body" sz="half" idx="2"/>
          </p:nvPr>
        </p:nvSpPr>
        <p:spPr>
          <a:xfrm>
            <a:off x="468313" y="1412875"/>
            <a:ext cx="2879725" cy="4691063"/>
          </a:xfrm>
        </p:spPr>
        <p:txBody>
          <a:bodyPr/>
          <a:lstStyle/>
          <a:p>
            <a:pPr eaLnBrk="1" hangingPunct="1">
              <a:spcBef>
                <a:spcPct val="0"/>
              </a:spcBef>
            </a:pPr>
            <a:r>
              <a:rPr lang="nl-NL" altLang="nl-NL" sz="1600" b="1" dirty="0" smtClean="0"/>
              <a:t>Apparaat gereed</a:t>
            </a:r>
            <a:endParaRPr lang="nl-NL" altLang="nl-NL" sz="1600" b="1" dirty="0" smtClean="0"/>
          </a:p>
          <a:p>
            <a:pPr eaLnBrk="1" hangingPunct="1">
              <a:spcBef>
                <a:spcPct val="0"/>
              </a:spcBef>
            </a:pPr>
            <a:endParaRPr lang="nl-NL" altLang="nl-NL" b="1" dirty="0" smtClean="0"/>
          </a:p>
          <a:p>
            <a:pPr eaLnBrk="1" hangingPunct="1">
              <a:spcBef>
                <a:spcPct val="0"/>
              </a:spcBef>
            </a:pPr>
            <a:endParaRPr lang="nl-NL" altLang="nl-NL" b="1" dirty="0" smtClean="0"/>
          </a:p>
          <a:p>
            <a:pPr eaLnBrk="1" hangingPunct="1">
              <a:spcBef>
                <a:spcPct val="0"/>
              </a:spcBef>
            </a:pPr>
            <a:r>
              <a:rPr lang="nl-NL" altLang="nl-NL" dirty="0" smtClean="0"/>
              <a:t>Het apparaat is hier in gebruik genomen en maakt deel uit van de meetopstelling in de werkplaats.</a:t>
            </a:r>
            <a:endParaRPr lang="nl-NL" altLang="nl-NL" dirty="0" smtClean="0"/>
          </a:p>
          <a:p>
            <a:pPr eaLnBrk="1" hangingPunct="1">
              <a:spcBef>
                <a:spcPct val="0"/>
              </a:spcBef>
            </a:pPr>
            <a:r>
              <a:rPr lang="nl-NL" altLang="nl-NL" dirty="0" smtClean="0"/>
              <a:t>Het opschrift 150 – 350 V is vervangen door 0 – 350 V.</a:t>
            </a:r>
          </a:p>
          <a:p>
            <a:pPr eaLnBrk="1" hangingPunct="1">
              <a:spcBef>
                <a:spcPct val="0"/>
              </a:spcBef>
            </a:pPr>
            <a:r>
              <a:rPr lang="nl-NL" altLang="nl-NL" dirty="0" smtClean="0"/>
              <a:t>De + aansluiting is gewijzigd. </a:t>
            </a:r>
          </a:p>
          <a:p>
            <a:pPr eaLnBrk="1" hangingPunct="1">
              <a:spcBef>
                <a:spcPct val="0"/>
              </a:spcBef>
            </a:pPr>
            <a:r>
              <a:rPr lang="nl-NL" altLang="nl-NL" dirty="0" smtClean="0"/>
              <a:t>Hiervoor is een grote rode stekerbus</a:t>
            </a:r>
            <a:r>
              <a:rPr lang="nl-NL" altLang="nl-NL" dirty="0"/>
              <a:t> </a:t>
            </a:r>
            <a:r>
              <a:rPr lang="nl-NL" altLang="nl-NL" dirty="0" smtClean="0"/>
              <a:t>aangebracht.</a:t>
            </a:r>
          </a:p>
          <a:p>
            <a:pPr eaLnBrk="1" hangingPunct="1">
              <a:spcBef>
                <a:spcPct val="0"/>
              </a:spcBef>
            </a:pPr>
            <a:endParaRPr lang="nl-NL" altLang="nl-NL" dirty="0"/>
          </a:p>
          <a:p>
            <a:pPr eaLnBrk="1" hangingPunct="1">
              <a:spcBef>
                <a:spcPct val="0"/>
              </a:spcBef>
            </a:pPr>
            <a:r>
              <a:rPr lang="nl-NL" altLang="nl-NL" dirty="0" smtClean="0"/>
              <a:t> </a:t>
            </a:r>
          </a:p>
          <a:p>
            <a:pPr eaLnBrk="1" hangingPunct="1">
              <a:spcBef>
                <a:spcPct val="0"/>
              </a:spcBef>
            </a:pPr>
            <a:r>
              <a:rPr lang="nl-NL" altLang="nl-NL" dirty="0" smtClean="0"/>
              <a:t>Aan de binnenzijde is een flinke diode gemonteerd om beschadiging van de voeding door verkeerd om  aansluiten van een andere voedingsbron te voorkomen.</a:t>
            </a:r>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b="1" dirty="0" smtClean="0"/>
          </a:p>
          <a:p>
            <a:pPr eaLnBrk="1" hangingPunct="1">
              <a:spcBef>
                <a:spcPct val="0"/>
              </a:spcBef>
            </a:pPr>
            <a:endParaRPr lang="nl-NL" altLang="nl-NL" b="1" dirty="0" smtClean="0"/>
          </a:p>
          <a:p>
            <a:pPr eaLnBrk="1" hangingPunct="1">
              <a:spcBef>
                <a:spcPct val="0"/>
              </a:spcBef>
            </a:pPr>
            <a:endParaRPr lang="nl-NL" altLang="nl-NL" b="1" dirty="0" smtClean="0"/>
          </a:p>
          <a:p>
            <a:pPr eaLnBrk="1" hangingPunct="1">
              <a:spcBef>
                <a:spcPct val="0"/>
              </a:spcBef>
            </a:pPr>
            <a:r>
              <a:rPr lang="nl-NL" altLang="nl-NL" b="1" dirty="0" smtClean="0"/>
              <a:t>                                                 </a:t>
            </a:r>
            <a:endParaRPr lang="nl-NL" altLang="nl-NL" sz="800" dirty="0" smtClean="0"/>
          </a:p>
          <a:p>
            <a:pPr eaLnBrk="1" hangingPunct="1">
              <a:spcBef>
                <a:spcPct val="0"/>
              </a:spcBef>
            </a:pPr>
            <a:endParaRPr lang="nl-NL" altLang="nl-NL" sz="1600" b="1" dirty="0" smtClean="0"/>
          </a:p>
          <a:p>
            <a:pPr eaLnBrk="1" hangingPunct="1">
              <a:spcBef>
                <a:spcPct val="0"/>
              </a:spcBef>
            </a:pPr>
            <a:endParaRPr lang="nl-NL" altLang="nl-NL" sz="1600" b="1" dirty="0" smtClean="0"/>
          </a:p>
          <a:p>
            <a:pPr eaLnBrk="1" hangingPunct="1">
              <a:spcBef>
                <a:spcPct val="0"/>
              </a:spcBef>
            </a:pPr>
            <a:endParaRPr lang="nl-NL" altLang="nl-NL" sz="1600" b="1" dirty="0" smtClean="0"/>
          </a:p>
          <a:p>
            <a:pPr eaLnBrk="1" hangingPunct="1">
              <a:spcBef>
                <a:spcPct val="0"/>
              </a:spcBef>
            </a:pPr>
            <a:endParaRPr lang="nl-NL" altLang="nl-NL" b="1"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b="1" dirty="0" smtClean="0"/>
          </a:p>
          <a:p>
            <a:pPr eaLnBrk="1" hangingPunct="1">
              <a:spcBef>
                <a:spcPct val="0"/>
              </a:spcBef>
            </a:pPr>
            <a:r>
              <a:rPr lang="nl-NL" altLang="nl-NL" dirty="0" smtClean="0"/>
              <a:t> </a:t>
            </a:r>
          </a:p>
        </p:txBody>
      </p:sp>
      <p:pic>
        <p:nvPicPr>
          <p:cNvPr id="4098" name="Picture 2" descr="C:\Users\Eigenaar\Documents\Voeding\aanpass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7" y="836712"/>
            <a:ext cx="3994923" cy="280831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Picture 2" descr="C:\Users\Eigenaar\Documents\Voeding\dio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7" y="3861048"/>
            <a:ext cx="3994923" cy="269017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651375"/>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8313" y="549275"/>
            <a:ext cx="3008312" cy="525463"/>
          </a:xfrm>
          <a:effectLst>
            <a:outerShdw blurRad="50800" dist="38100" algn="l" rotWithShape="0">
              <a:prstClr val="black">
                <a:alpha val="40000"/>
              </a:prstClr>
            </a:outerShdw>
          </a:effectLst>
        </p:spPr>
        <p:txBody>
          <a:bodyPr rtlCol="0">
            <a:normAutofit/>
          </a:bodyPr>
          <a:lstStyle/>
          <a:p>
            <a:pPr eaLnBrk="1" fontAlgn="auto" hangingPunct="1">
              <a:spcAft>
                <a:spcPts val="0"/>
              </a:spcAft>
              <a:defRPr/>
            </a:pPr>
            <a:r>
              <a:rPr lang="nl-NL" dirty="0" smtClean="0">
                <a:solidFill>
                  <a:srgbClr val="FF0000"/>
                </a:solidFill>
              </a:rPr>
              <a:t>Project Voeding PE 4820</a:t>
            </a:r>
            <a:endParaRPr lang="nl-NL" dirty="0">
              <a:solidFill>
                <a:srgbClr val="FF0000"/>
              </a:solidFill>
            </a:endParaRPr>
          </a:p>
        </p:txBody>
      </p:sp>
      <p:sp>
        <p:nvSpPr>
          <p:cNvPr id="3075" name="Tijdelijke aanduiding voor tekst 5"/>
          <p:cNvSpPr>
            <a:spLocks noGrp="1"/>
          </p:cNvSpPr>
          <p:nvPr>
            <p:ph type="body" sz="half" idx="2"/>
          </p:nvPr>
        </p:nvSpPr>
        <p:spPr>
          <a:xfrm>
            <a:off x="457200" y="1435100"/>
            <a:ext cx="3683000" cy="4691063"/>
          </a:xfrm>
        </p:spPr>
        <p:txBody>
          <a:bodyPr/>
          <a:lstStyle/>
          <a:p>
            <a:pPr eaLnBrk="1" hangingPunct="1">
              <a:spcBef>
                <a:spcPct val="0"/>
              </a:spcBef>
            </a:pPr>
            <a:r>
              <a:rPr lang="nl-NL" altLang="nl-NL" sz="1600" b="1" dirty="0" smtClean="0"/>
              <a:t>Inleiding</a:t>
            </a:r>
          </a:p>
          <a:p>
            <a:pPr eaLnBrk="1" hangingPunct="1">
              <a:spcBef>
                <a:spcPct val="0"/>
              </a:spcBef>
            </a:pPr>
            <a:endParaRPr lang="nl-NL" altLang="nl-NL" dirty="0" smtClean="0"/>
          </a:p>
          <a:p>
            <a:pPr eaLnBrk="1" hangingPunct="1">
              <a:spcBef>
                <a:spcPct val="0"/>
              </a:spcBef>
            </a:pPr>
            <a:r>
              <a:rPr lang="nl-NL" altLang="nl-NL" dirty="0" smtClean="0"/>
              <a:t>Het hiernaast staande apparaat is de </a:t>
            </a:r>
            <a:r>
              <a:rPr lang="nl-NL" altLang="nl-NL" dirty="0" smtClean="0"/>
              <a:t>Philips</a:t>
            </a:r>
          </a:p>
          <a:p>
            <a:pPr eaLnBrk="1" hangingPunct="1">
              <a:spcBef>
                <a:spcPct val="0"/>
              </a:spcBef>
            </a:pPr>
            <a:r>
              <a:rPr lang="nl-NL" altLang="nl-NL" dirty="0" smtClean="0"/>
              <a:t>PE </a:t>
            </a:r>
            <a:r>
              <a:rPr lang="nl-NL" altLang="nl-NL" dirty="0" smtClean="0"/>
              <a:t>4820; een met buizen-geregeld voedings-apparaat met een bereik tussen 150 en 350 Volt bij een maximale stroomsterkte van 150 mA. (specificaties)</a:t>
            </a:r>
          </a:p>
          <a:p>
            <a:pPr eaLnBrk="1" hangingPunct="1">
              <a:spcBef>
                <a:spcPct val="0"/>
              </a:spcBef>
            </a:pPr>
            <a:endParaRPr lang="nl-NL" altLang="nl-NL" dirty="0" smtClean="0"/>
          </a:p>
          <a:p>
            <a:pPr eaLnBrk="1" hangingPunct="1">
              <a:spcBef>
                <a:spcPct val="0"/>
              </a:spcBef>
            </a:pPr>
            <a:r>
              <a:rPr lang="nl-NL" altLang="nl-NL" dirty="0" smtClean="0"/>
              <a:t>Het toestel werd aangeschaft n.a.v. een vraag naar een transformator om de bouw van een gestabiliseerde netvoeding mogelijk te maken. Dit t.b.v. buizenschakelingen.</a:t>
            </a:r>
          </a:p>
          <a:p>
            <a:pPr eaLnBrk="1" hangingPunct="1">
              <a:spcBef>
                <a:spcPct val="0"/>
              </a:spcBef>
            </a:pPr>
            <a:endParaRPr lang="nl-NL" altLang="nl-NL" dirty="0" smtClean="0"/>
          </a:p>
          <a:p>
            <a:pPr eaLnBrk="1" hangingPunct="1">
              <a:spcBef>
                <a:spcPct val="0"/>
              </a:spcBef>
            </a:pPr>
            <a:r>
              <a:rPr lang="nl-NL" altLang="nl-NL" dirty="0" smtClean="0"/>
              <a:t>De PE 4820 </a:t>
            </a:r>
            <a:r>
              <a:rPr lang="nl-NL" altLang="nl-NL" dirty="0" smtClean="0"/>
              <a:t>leek mij </a:t>
            </a:r>
            <a:r>
              <a:rPr lang="nl-NL" altLang="nl-NL" dirty="0" smtClean="0"/>
              <a:t>geschikt voor een ombouw met transistoren binnen dezelfde specificaties, met als doel een regelbereik tussen 0 en 350 volt, 150 mA te bereiken. Bovendien zou ik dan </a:t>
            </a:r>
            <a:r>
              <a:rPr lang="nl-NL" altLang="nl-NL" dirty="0" smtClean="0"/>
              <a:t>dezelfde </a:t>
            </a:r>
            <a:r>
              <a:rPr lang="nl-NL" altLang="nl-NL" dirty="0" smtClean="0"/>
              <a:t>meter op het toestel kunnen blijven gebruiken.</a:t>
            </a:r>
          </a:p>
        </p:txBody>
      </p:sp>
      <p:pic>
        <p:nvPicPr>
          <p:cNvPr id="3078" name="Picture 6" descr="C:\Users\Eigenaar\Documents\Voeding\PM 2840b.JPG"/>
          <p:cNvPicPr>
            <a:picLocks noChangeAspect="1" noChangeArrowheads="1"/>
          </p:cNvPicPr>
          <p:nvPr/>
        </p:nvPicPr>
        <p:blipFill>
          <a:blip r:embed="rId2"/>
          <a:srcRect/>
          <a:stretch>
            <a:fillRect/>
          </a:stretch>
        </p:blipFill>
        <p:spPr bwMode="auto">
          <a:xfrm>
            <a:off x="5197475" y="4005263"/>
            <a:ext cx="3551238" cy="23876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7" name="Picture 6" descr="C:\Users\Eigenaar\Documents\Voeding\PM 28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7475" y="908050"/>
            <a:ext cx="3552825"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8313" y="549275"/>
            <a:ext cx="3008312" cy="525463"/>
          </a:xfrm>
          <a:effectLst>
            <a:outerShdw blurRad="50800" dist="38100" algn="l" rotWithShape="0">
              <a:prstClr val="black">
                <a:alpha val="40000"/>
              </a:prstClr>
            </a:outerShdw>
          </a:effectLst>
        </p:spPr>
        <p:txBody>
          <a:bodyPr rtlCol="0">
            <a:normAutofit/>
          </a:bodyPr>
          <a:lstStyle/>
          <a:p>
            <a:pPr eaLnBrk="1" fontAlgn="auto" hangingPunct="1">
              <a:spcAft>
                <a:spcPts val="0"/>
              </a:spcAft>
              <a:defRPr/>
            </a:pPr>
            <a:r>
              <a:rPr lang="nl-NL" dirty="0" smtClean="0">
                <a:solidFill>
                  <a:srgbClr val="FF0000"/>
                </a:solidFill>
              </a:rPr>
              <a:t>Project voeding PE 4820</a:t>
            </a:r>
            <a:endParaRPr lang="nl-NL" dirty="0">
              <a:solidFill>
                <a:srgbClr val="FF0000"/>
              </a:solidFill>
            </a:endParaRPr>
          </a:p>
        </p:txBody>
      </p:sp>
      <p:sp>
        <p:nvSpPr>
          <p:cNvPr id="19459" name="Tijdelijke aanduiding voor tekst 5"/>
          <p:cNvSpPr>
            <a:spLocks noGrp="1"/>
          </p:cNvSpPr>
          <p:nvPr>
            <p:ph type="body" sz="half" idx="2"/>
          </p:nvPr>
        </p:nvSpPr>
        <p:spPr>
          <a:xfrm>
            <a:off x="457200" y="1435100"/>
            <a:ext cx="5770563" cy="4691063"/>
          </a:xfrm>
        </p:spPr>
        <p:txBody>
          <a:bodyPr/>
          <a:lstStyle/>
          <a:p>
            <a:pPr eaLnBrk="1" hangingPunct="1">
              <a:spcBef>
                <a:spcPct val="0"/>
              </a:spcBef>
            </a:pPr>
            <a:r>
              <a:rPr lang="nl-NL" altLang="nl-NL" sz="1600" b="1" dirty="0" smtClean="0"/>
              <a:t>Met dank aan:</a:t>
            </a:r>
          </a:p>
          <a:p>
            <a:pPr eaLnBrk="1" hangingPunct="1">
              <a:spcBef>
                <a:spcPct val="0"/>
              </a:spcBef>
            </a:pPr>
            <a:endParaRPr lang="nl-NL" altLang="nl-NL" sz="1600" b="1" dirty="0" smtClean="0"/>
          </a:p>
          <a:p>
            <a:pPr eaLnBrk="1" hangingPunct="1">
              <a:spcBef>
                <a:spcPct val="0"/>
              </a:spcBef>
            </a:pPr>
            <a:endParaRPr lang="nl-NL" altLang="nl-NL" sz="1600" b="1" dirty="0"/>
          </a:p>
          <a:p>
            <a:pPr eaLnBrk="1" hangingPunct="1">
              <a:spcBef>
                <a:spcPct val="0"/>
              </a:spcBef>
            </a:pPr>
            <a:endParaRPr lang="nl-NL" altLang="nl-NL" sz="1600" b="1" dirty="0" smtClean="0"/>
          </a:p>
          <a:p>
            <a:pPr eaLnBrk="1" hangingPunct="1">
              <a:spcBef>
                <a:spcPct val="0"/>
              </a:spcBef>
            </a:pPr>
            <a:r>
              <a:rPr lang="nl-NL" altLang="nl-NL" sz="1600" b="1" dirty="0" smtClean="0"/>
              <a:t>Anton van den Oever</a:t>
            </a:r>
          </a:p>
          <a:p>
            <a:pPr eaLnBrk="1" hangingPunct="1">
              <a:spcBef>
                <a:spcPct val="0"/>
              </a:spcBef>
            </a:pPr>
            <a:r>
              <a:rPr lang="nl-NL" altLang="nl-NL" sz="1600" b="1" dirty="0" smtClean="0"/>
              <a:t>Hugo Sneyers</a:t>
            </a:r>
          </a:p>
          <a:p>
            <a:pPr eaLnBrk="1" hangingPunct="1">
              <a:spcBef>
                <a:spcPct val="0"/>
              </a:spcBef>
            </a:pPr>
            <a:r>
              <a:rPr lang="nl-NL" altLang="nl-NL" sz="1600" b="1" dirty="0" smtClean="0"/>
              <a:t>Ed Plevier</a:t>
            </a:r>
          </a:p>
          <a:p>
            <a:pPr eaLnBrk="1" hangingPunct="1">
              <a:spcBef>
                <a:spcPct val="0"/>
              </a:spcBef>
            </a:pPr>
            <a:r>
              <a:rPr lang="nl-NL" altLang="nl-NL" sz="1600" b="1" dirty="0" smtClean="0"/>
              <a:t>Bart Breeuwer</a:t>
            </a:r>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sz="1600" b="1" dirty="0" smtClean="0"/>
          </a:p>
          <a:p>
            <a:pPr eaLnBrk="1" hangingPunct="1">
              <a:spcBef>
                <a:spcPct val="0"/>
              </a:spcBef>
            </a:pPr>
            <a:endParaRPr lang="nl-NL" altLang="nl-NL" sz="1600" b="1" dirty="0" smtClean="0"/>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endParaRPr lang="nl-NL" altLang="nl-NL" dirty="0" smtClean="0"/>
          </a:p>
        </p:txBody>
      </p:sp>
      <p:pic>
        <p:nvPicPr>
          <p:cNvPr id="3074" name="Picture 2" descr="C:\Users\Eigenaar\Documents\Voeding\meetopstell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790" y="1628799"/>
            <a:ext cx="6188189" cy="396044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8313" y="549275"/>
            <a:ext cx="8064500" cy="525463"/>
          </a:xfrm>
          <a:effectLst>
            <a:outerShdw blurRad="50800" dist="38100" algn="l" rotWithShape="0">
              <a:prstClr val="black">
                <a:alpha val="40000"/>
              </a:prstClr>
            </a:outerShdw>
          </a:effectLst>
        </p:spPr>
        <p:txBody>
          <a:bodyPr rtlCol="0">
            <a:normAutofit/>
          </a:bodyPr>
          <a:lstStyle/>
          <a:p>
            <a:pPr eaLnBrk="1" fontAlgn="auto" hangingPunct="1">
              <a:spcAft>
                <a:spcPts val="0"/>
              </a:spcAft>
              <a:defRPr/>
            </a:pPr>
            <a:r>
              <a:rPr lang="nl-NL" dirty="0" smtClean="0">
                <a:solidFill>
                  <a:srgbClr val="FF0000"/>
                </a:solidFill>
              </a:rPr>
              <a:t>Project Voeding PE 4820            </a:t>
            </a:r>
            <a:r>
              <a:rPr lang="nl-NL" dirty="0" smtClean="0"/>
              <a:t>1                    2                           3                  </a:t>
            </a:r>
            <a:endParaRPr lang="nl-NL" dirty="0"/>
          </a:p>
        </p:txBody>
      </p:sp>
      <p:sp>
        <p:nvSpPr>
          <p:cNvPr id="2051" name="Tijdelijke aanduiding voor tekst 5"/>
          <p:cNvSpPr>
            <a:spLocks noGrp="1"/>
          </p:cNvSpPr>
          <p:nvPr>
            <p:ph type="body" sz="half" idx="2"/>
          </p:nvPr>
        </p:nvSpPr>
        <p:spPr>
          <a:xfrm>
            <a:off x="457200" y="1435100"/>
            <a:ext cx="2674938" cy="4691063"/>
          </a:xfrm>
        </p:spPr>
        <p:txBody>
          <a:bodyPr/>
          <a:lstStyle/>
          <a:p>
            <a:pPr eaLnBrk="1" hangingPunct="1">
              <a:spcBef>
                <a:spcPct val="0"/>
              </a:spcBef>
              <a:defRPr/>
            </a:pPr>
            <a:r>
              <a:rPr lang="nl-NL" altLang="nl-NL" sz="1600" b="1" dirty="0" smtClean="0"/>
              <a:t>Inventarisatie</a:t>
            </a:r>
          </a:p>
          <a:p>
            <a:pPr eaLnBrk="1" hangingPunct="1">
              <a:spcBef>
                <a:spcPct val="0"/>
              </a:spcBef>
              <a:defRPr/>
            </a:pPr>
            <a:endParaRPr lang="nl-NL" altLang="nl-NL" b="1" dirty="0"/>
          </a:p>
          <a:p>
            <a:pPr eaLnBrk="1" hangingPunct="1">
              <a:spcBef>
                <a:spcPct val="0"/>
              </a:spcBef>
              <a:defRPr/>
            </a:pPr>
            <a:r>
              <a:rPr lang="nl-NL" altLang="nl-NL" dirty="0" smtClean="0"/>
              <a:t>Wat ontbreekt:</a:t>
            </a:r>
          </a:p>
          <a:p>
            <a:pPr eaLnBrk="1" hangingPunct="1">
              <a:spcBef>
                <a:spcPct val="0"/>
              </a:spcBef>
              <a:defRPr/>
            </a:pPr>
            <a:endParaRPr lang="nl-NL" altLang="nl-NL" dirty="0"/>
          </a:p>
          <a:p>
            <a:pPr marL="342900" indent="-342900" eaLnBrk="1" hangingPunct="1">
              <a:spcBef>
                <a:spcPct val="0"/>
              </a:spcBef>
              <a:buFont typeface="Arial" charset="0"/>
              <a:buAutoNum type="arabicPeriod"/>
              <a:defRPr/>
            </a:pPr>
            <a:r>
              <a:rPr lang="nl-NL" altLang="nl-NL" dirty="0" smtClean="0"/>
              <a:t>Spanningscarrousel los </a:t>
            </a:r>
          </a:p>
          <a:p>
            <a:pPr marL="342900" indent="-342900" eaLnBrk="1" hangingPunct="1">
              <a:spcBef>
                <a:spcPct val="0"/>
              </a:spcBef>
              <a:buFont typeface="Arial" charset="0"/>
              <a:buAutoNum type="arabicPeriod"/>
              <a:defRPr/>
            </a:pPr>
            <a:r>
              <a:rPr lang="nl-NL" altLang="nl-NL" dirty="0" smtClean="0"/>
              <a:t>Netentree ontbreekt</a:t>
            </a:r>
          </a:p>
          <a:p>
            <a:pPr marL="342900" indent="-342900" eaLnBrk="1" hangingPunct="1">
              <a:spcBef>
                <a:spcPct val="0"/>
              </a:spcBef>
              <a:buFont typeface="Arial" charset="0"/>
              <a:buAutoNum type="arabicPeriod"/>
              <a:defRPr/>
            </a:pPr>
            <a:r>
              <a:rPr lang="nl-NL" altLang="nl-NL" dirty="0" smtClean="0"/>
              <a:t>Buizen ontbreken</a:t>
            </a:r>
          </a:p>
          <a:p>
            <a:pPr marL="342900" indent="-342900" eaLnBrk="1" hangingPunct="1">
              <a:spcBef>
                <a:spcPct val="0"/>
              </a:spcBef>
              <a:buFont typeface="Arial" charset="0"/>
              <a:buAutoNum type="arabicPeriod"/>
              <a:defRPr/>
            </a:pPr>
            <a:r>
              <a:rPr lang="nl-NL" altLang="nl-NL" dirty="0" smtClean="0"/>
              <a:t>Netlampje zit los</a:t>
            </a:r>
          </a:p>
          <a:p>
            <a:pPr marL="342900" indent="-342900" eaLnBrk="1" hangingPunct="1">
              <a:spcBef>
                <a:spcPct val="0"/>
              </a:spcBef>
              <a:buFont typeface="Arial" charset="0"/>
              <a:buAutoNum type="arabicPeriod"/>
              <a:defRPr/>
            </a:pPr>
            <a:r>
              <a:rPr lang="nl-NL" altLang="nl-NL" dirty="0" smtClean="0"/>
              <a:t>Zekeringhouder defect</a:t>
            </a:r>
          </a:p>
          <a:p>
            <a:pPr marL="342900" indent="-342900" eaLnBrk="1" hangingPunct="1">
              <a:spcBef>
                <a:spcPct val="0"/>
              </a:spcBef>
              <a:buFont typeface="Arial" charset="0"/>
              <a:buAutoNum type="arabicPeriod"/>
              <a:defRPr/>
            </a:pPr>
            <a:r>
              <a:rPr lang="nl-NL" altLang="nl-NL" dirty="0" smtClean="0"/>
              <a:t>Regelknop ontbreekt</a:t>
            </a:r>
          </a:p>
          <a:p>
            <a:pPr eaLnBrk="1" hangingPunct="1">
              <a:spcBef>
                <a:spcPct val="0"/>
              </a:spcBef>
              <a:defRPr/>
            </a:pPr>
            <a:endParaRPr lang="nl-NL" altLang="nl-NL" dirty="0" smtClean="0"/>
          </a:p>
          <a:p>
            <a:pPr eaLnBrk="1" hangingPunct="1">
              <a:spcBef>
                <a:spcPct val="0"/>
              </a:spcBef>
              <a:defRPr/>
            </a:pPr>
            <a:r>
              <a:rPr lang="nl-NL" altLang="nl-NL" dirty="0" smtClean="0"/>
              <a:t>Het plaatwerk van de kast is niet afgebeeld, maar wel aanwezig.</a:t>
            </a:r>
          </a:p>
          <a:p>
            <a:pPr eaLnBrk="1" hangingPunct="1">
              <a:spcBef>
                <a:spcPct val="0"/>
              </a:spcBef>
              <a:defRPr/>
            </a:pPr>
            <a:endParaRPr lang="nl-NL" altLang="nl-NL" dirty="0"/>
          </a:p>
          <a:p>
            <a:pPr eaLnBrk="1" hangingPunct="1">
              <a:spcBef>
                <a:spcPct val="0"/>
              </a:spcBef>
              <a:defRPr/>
            </a:pPr>
            <a:endParaRPr lang="nl-NL" altLang="nl-NL" dirty="0" smtClean="0"/>
          </a:p>
          <a:p>
            <a:pPr eaLnBrk="1" hangingPunct="1">
              <a:spcBef>
                <a:spcPct val="0"/>
              </a:spcBef>
              <a:defRPr/>
            </a:pPr>
            <a:endParaRPr lang="nl-NL" altLang="nl-NL" dirty="0" smtClean="0"/>
          </a:p>
        </p:txBody>
      </p:sp>
      <p:pic>
        <p:nvPicPr>
          <p:cNvPr id="3079" name="Picture 7" descr="C:\Users\Eigenaar\Documents\Voeding\PM 2840.JPG"/>
          <p:cNvPicPr>
            <a:picLocks noChangeAspect="1" noChangeArrowheads="1"/>
          </p:cNvPicPr>
          <p:nvPr/>
        </p:nvPicPr>
        <p:blipFill>
          <a:blip r:embed="rId2"/>
          <a:srcRect/>
          <a:stretch>
            <a:fillRect/>
          </a:stretch>
        </p:blipFill>
        <p:spPr bwMode="auto">
          <a:xfrm>
            <a:off x="3535363" y="1912938"/>
            <a:ext cx="5284787" cy="396398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6" name="Rechte verbindingslijn met pijl 5"/>
          <p:cNvCxnSpPr/>
          <p:nvPr/>
        </p:nvCxnSpPr>
        <p:spPr>
          <a:xfrm>
            <a:off x="6804025" y="1052513"/>
            <a:ext cx="504825" cy="208915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 name="Rechte verbindingslijn met pijl 7"/>
          <p:cNvCxnSpPr/>
          <p:nvPr/>
        </p:nvCxnSpPr>
        <p:spPr>
          <a:xfrm>
            <a:off x="3851275" y="1125538"/>
            <a:ext cx="346075" cy="151288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p:cNvCxnSpPr/>
          <p:nvPr/>
        </p:nvCxnSpPr>
        <p:spPr>
          <a:xfrm flipV="1">
            <a:off x="4284663" y="4868863"/>
            <a:ext cx="215900" cy="13684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p:cNvCxnSpPr/>
          <p:nvPr/>
        </p:nvCxnSpPr>
        <p:spPr>
          <a:xfrm flipV="1">
            <a:off x="7056438" y="4652963"/>
            <a:ext cx="468312" cy="15843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p:cNvCxnSpPr/>
          <p:nvPr/>
        </p:nvCxnSpPr>
        <p:spPr>
          <a:xfrm flipV="1">
            <a:off x="8027988" y="4652963"/>
            <a:ext cx="215900" cy="15843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p:cNvCxnSpPr/>
          <p:nvPr/>
        </p:nvCxnSpPr>
        <p:spPr>
          <a:xfrm flipH="1">
            <a:off x="5219700" y="1052513"/>
            <a:ext cx="1584325" cy="26638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p:cNvCxnSpPr/>
          <p:nvPr/>
        </p:nvCxnSpPr>
        <p:spPr>
          <a:xfrm flipH="1">
            <a:off x="4859338" y="1125538"/>
            <a:ext cx="180975" cy="208756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6" name="Titel 3"/>
          <p:cNvSpPr>
            <a:spLocks noGrp="1"/>
          </p:cNvSpPr>
          <p:nvPr/>
        </p:nvSpPr>
        <p:spPr bwMode="auto">
          <a:xfrm>
            <a:off x="552450" y="6092825"/>
            <a:ext cx="8064500" cy="525463"/>
          </a:xfrm>
          <a:prstGeom prst="rect">
            <a:avLst/>
          </a:prstGeom>
          <a:noFill/>
          <a:ln>
            <a:noFill/>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spcAft>
                <a:spcPts val="0"/>
              </a:spcAft>
              <a:defRPr/>
            </a:pPr>
            <a:r>
              <a:rPr lang="nl-NL" sz="2000" b="1" dirty="0">
                <a:solidFill>
                  <a:srgbClr val="FF0000"/>
                </a:solidFill>
                <a:latin typeface="Calibri"/>
                <a:ea typeface="Times New Roman"/>
              </a:rPr>
              <a:t>                                                               </a:t>
            </a:r>
            <a:r>
              <a:rPr lang="nl-NL" sz="2000" b="1" dirty="0">
                <a:solidFill>
                  <a:srgbClr val="000000"/>
                </a:solidFill>
                <a:latin typeface="Calibri"/>
                <a:ea typeface="Times New Roman"/>
              </a:rPr>
              <a:t>4                                              5               6                  </a:t>
            </a:r>
            <a:endParaRPr lang="nl-NL" sz="2000" dirty="0">
              <a:latin typeface="Times New Roman"/>
              <a:ea typeface="Times New Roman"/>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8313" y="549275"/>
            <a:ext cx="3008312" cy="525463"/>
          </a:xfrm>
          <a:effectLst>
            <a:outerShdw blurRad="50800" dist="38100" algn="l" rotWithShape="0">
              <a:prstClr val="black">
                <a:alpha val="40000"/>
              </a:prstClr>
            </a:outerShdw>
          </a:effectLst>
        </p:spPr>
        <p:txBody>
          <a:bodyPr rtlCol="0">
            <a:normAutofit/>
          </a:bodyPr>
          <a:lstStyle/>
          <a:p>
            <a:pPr eaLnBrk="1" fontAlgn="auto" hangingPunct="1">
              <a:spcAft>
                <a:spcPts val="0"/>
              </a:spcAft>
              <a:defRPr/>
            </a:pPr>
            <a:r>
              <a:rPr lang="nl-NL" dirty="0" smtClean="0">
                <a:solidFill>
                  <a:srgbClr val="FF0000"/>
                </a:solidFill>
              </a:rPr>
              <a:t>Project Voeding PE 4820</a:t>
            </a:r>
            <a:endParaRPr lang="nl-NL" dirty="0">
              <a:solidFill>
                <a:srgbClr val="FF0000"/>
              </a:solidFill>
            </a:endParaRPr>
          </a:p>
        </p:txBody>
      </p:sp>
      <p:sp>
        <p:nvSpPr>
          <p:cNvPr id="5123" name="Tijdelijke aanduiding voor tekst 5"/>
          <p:cNvSpPr>
            <a:spLocks noGrp="1"/>
          </p:cNvSpPr>
          <p:nvPr>
            <p:ph type="body" sz="half" idx="2"/>
          </p:nvPr>
        </p:nvSpPr>
        <p:spPr>
          <a:xfrm>
            <a:off x="468313" y="1412875"/>
            <a:ext cx="2674937" cy="4691063"/>
          </a:xfrm>
        </p:spPr>
        <p:txBody>
          <a:bodyPr/>
          <a:lstStyle/>
          <a:p>
            <a:pPr eaLnBrk="1" hangingPunct="1">
              <a:spcBef>
                <a:spcPct val="0"/>
              </a:spcBef>
            </a:pPr>
            <a:r>
              <a:rPr lang="nl-NL" altLang="nl-NL" sz="1600" b="1" smtClean="0"/>
              <a:t>Inventarisatie</a:t>
            </a:r>
          </a:p>
          <a:p>
            <a:pPr eaLnBrk="1" hangingPunct="1">
              <a:spcBef>
                <a:spcPct val="0"/>
              </a:spcBef>
            </a:pPr>
            <a:endParaRPr lang="nl-NL" altLang="nl-NL" smtClean="0"/>
          </a:p>
          <a:p>
            <a:pPr eaLnBrk="1" hangingPunct="1">
              <a:spcBef>
                <a:spcPct val="0"/>
              </a:spcBef>
            </a:pPr>
            <a:r>
              <a:rPr lang="nl-NL" altLang="nl-NL" smtClean="0"/>
              <a:t>De eerste stap was een onderzoek naar de conditie van de trafo.</a:t>
            </a:r>
          </a:p>
          <a:p>
            <a:pPr eaLnBrk="1" hangingPunct="1">
              <a:spcBef>
                <a:spcPct val="0"/>
              </a:spcBef>
            </a:pPr>
            <a:endParaRPr lang="nl-NL" altLang="nl-NL" smtClean="0"/>
          </a:p>
          <a:p>
            <a:pPr eaLnBrk="1" hangingPunct="1">
              <a:spcBef>
                <a:spcPct val="0"/>
              </a:spcBef>
            </a:pPr>
            <a:r>
              <a:rPr lang="nl-NL" altLang="nl-NL" smtClean="0"/>
              <a:t>Een langzame opstart met een regeltransformator (variac) liet een goed resultaat zien.</a:t>
            </a:r>
          </a:p>
          <a:p>
            <a:pPr eaLnBrk="1" hangingPunct="1">
              <a:spcBef>
                <a:spcPct val="0"/>
              </a:spcBef>
            </a:pPr>
            <a:r>
              <a:rPr lang="nl-NL" altLang="nl-NL" smtClean="0"/>
              <a:t>Eveneens bleek dit ook met behulp van een gloeilamp in serie met het circuit.</a:t>
            </a:r>
          </a:p>
          <a:p>
            <a:pPr eaLnBrk="1" hangingPunct="1">
              <a:spcBef>
                <a:spcPct val="0"/>
              </a:spcBef>
            </a:pPr>
            <a:endParaRPr lang="nl-NL" altLang="nl-NL" smtClean="0"/>
          </a:p>
          <a:p>
            <a:pPr eaLnBrk="1" hangingPunct="1">
              <a:spcBef>
                <a:spcPct val="0"/>
              </a:spcBef>
            </a:pPr>
            <a:r>
              <a:rPr lang="nl-NL" altLang="nl-NL" smtClean="0"/>
              <a:t>Echter een directe opstart via het lichtnet vernielde onmiddellijk de primaire zekeringen van 1,6 A.</a:t>
            </a:r>
          </a:p>
          <a:p>
            <a:pPr eaLnBrk="1" hangingPunct="1">
              <a:spcBef>
                <a:spcPct val="0"/>
              </a:spcBef>
            </a:pPr>
            <a:r>
              <a:rPr lang="nl-NL" altLang="nl-NL" smtClean="0"/>
              <a:t>De aanloopstroom van de trafo bleek bij inschakelen in veel gevallen te hoog.</a:t>
            </a:r>
          </a:p>
          <a:p>
            <a:pPr eaLnBrk="1" hangingPunct="1">
              <a:spcBef>
                <a:spcPct val="0"/>
              </a:spcBef>
            </a:pPr>
            <a:endParaRPr lang="nl-NL" altLang="nl-NL" smtClean="0"/>
          </a:p>
          <a:p>
            <a:pPr eaLnBrk="1" hangingPunct="1">
              <a:spcBef>
                <a:spcPct val="0"/>
              </a:spcBef>
            </a:pPr>
            <a:endParaRPr lang="nl-NL" altLang="nl-NL" smtClean="0"/>
          </a:p>
          <a:p>
            <a:pPr eaLnBrk="1" hangingPunct="1">
              <a:spcBef>
                <a:spcPct val="0"/>
              </a:spcBef>
            </a:pPr>
            <a:endParaRPr lang="nl-NL" altLang="nl-NL" smtClean="0"/>
          </a:p>
        </p:txBody>
      </p:sp>
      <p:pic>
        <p:nvPicPr>
          <p:cNvPr id="1026" name="Picture 2" descr="C:\Users\Eigenaar\Documents\Voeding\onderzij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739" y="1988840"/>
            <a:ext cx="5335116" cy="355674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8313" y="549275"/>
            <a:ext cx="3008312" cy="525463"/>
          </a:xfrm>
          <a:effectLst>
            <a:outerShdw blurRad="50800" dist="38100" algn="l" rotWithShape="0">
              <a:prstClr val="black">
                <a:alpha val="40000"/>
              </a:prstClr>
            </a:outerShdw>
          </a:effectLst>
        </p:spPr>
        <p:txBody>
          <a:bodyPr rtlCol="0">
            <a:normAutofit/>
          </a:bodyPr>
          <a:lstStyle/>
          <a:p>
            <a:pPr eaLnBrk="1" fontAlgn="auto" hangingPunct="1">
              <a:spcAft>
                <a:spcPts val="0"/>
              </a:spcAft>
              <a:defRPr/>
            </a:pPr>
            <a:r>
              <a:rPr lang="nl-NL" dirty="0" smtClean="0">
                <a:solidFill>
                  <a:srgbClr val="FF0000"/>
                </a:solidFill>
              </a:rPr>
              <a:t>Project Voeding PE 4820</a:t>
            </a:r>
            <a:endParaRPr lang="nl-NL" dirty="0">
              <a:solidFill>
                <a:srgbClr val="FF0000"/>
              </a:solidFill>
            </a:endParaRPr>
          </a:p>
        </p:txBody>
      </p:sp>
      <p:sp>
        <p:nvSpPr>
          <p:cNvPr id="6147" name="Tijdelijke aanduiding voor tekst 5"/>
          <p:cNvSpPr>
            <a:spLocks noGrp="1"/>
          </p:cNvSpPr>
          <p:nvPr>
            <p:ph type="body" sz="half" idx="2"/>
          </p:nvPr>
        </p:nvSpPr>
        <p:spPr>
          <a:xfrm>
            <a:off x="468313" y="1412875"/>
            <a:ext cx="2674937" cy="4691063"/>
          </a:xfrm>
        </p:spPr>
        <p:txBody>
          <a:bodyPr/>
          <a:lstStyle/>
          <a:p>
            <a:pPr eaLnBrk="1" hangingPunct="1">
              <a:spcBef>
                <a:spcPct val="0"/>
              </a:spcBef>
            </a:pPr>
            <a:r>
              <a:rPr lang="nl-NL" altLang="nl-NL" sz="1600" b="1" dirty="0" smtClean="0"/>
              <a:t>Oplossingen</a:t>
            </a:r>
          </a:p>
          <a:p>
            <a:pPr eaLnBrk="1" hangingPunct="1">
              <a:spcBef>
                <a:spcPct val="0"/>
              </a:spcBef>
            </a:pPr>
            <a:endParaRPr lang="nl-NL" altLang="nl-NL" dirty="0" smtClean="0"/>
          </a:p>
          <a:p>
            <a:pPr eaLnBrk="1" hangingPunct="1">
              <a:spcBef>
                <a:spcPct val="0"/>
              </a:spcBef>
            </a:pPr>
            <a:r>
              <a:rPr lang="nl-NL" altLang="nl-NL" dirty="0" smtClean="0"/>
              <a:t>Nadat er twee NTC-weerstanden van 5 </a:t>
            </a:r>
            <a:r>
              <a:rPr lang="el-GR" altLang="nl-NL" dirty="0" smtClean="0"/>
              <a:t>Ω</a:t>
            </a:r>
            <a:r>
              <a:rPr lang="nl-NL" altLang="nl-NL" dirty="0" smtClean="0"/>
              <a:t> als inrushbegrenzers in serie met de primaire zekeringen waren aangebracht bleek dit probleem te zijn verholpen.</a:t>
            </a:r>
          </a:p>
          <a:p>
            <a:pPr eaLnBrk="1" hangingPunct="1">
              <a:spcBef>
                <a:spcPct val="0"/>
              </a:spcBef>
            </a:pPr>
            <a:endParaRPr lang="nl-NL" altLang="nl-NL" dirty="0" smtClean="0"/>
          </a:p>
          <a:p>
            <a:pPr eaLnBrk="1" hangingPunct="1">
              <a:spcBef>
                <a:spcPct val="0"/>
              </a:spcBef>
            </a:pPr>
            <a:r>
              <a:rPr lang="nl-NL" altLang="nl-NL" dirty="0" smtClean="0"/>
              <a:t>Een volgend probleem bleek de hoge uitgangsspanning aan de secundaire zijde van de trafo.</a:t>
            </a:r>
          </a:p>
          <a:p>
            <a:pPr eaLnBrk="1" hangingPunct="1">
              <a:spcBef>
                <a:spcPct val="0"/>
              </a:spcBef>
            </a:pPr>
            <a:r>
              <a:rPr lang="nl-NL" altLang="nl-NL" dirty="0" smtClean="0"/>
              <a:t>Deze bleek 350 Volt en na dubbelfazige gelijkrichting met twee silicium diodes kwam dat neer op ca. 550 volt DC.</a:t>
            </a:r>
          </a:p>
          <a:p>
            <a:pPr eaLnBrk="1" hangingPunct="1">
              <a:spcBef>
                <a:spcPct val="0"/>
              </a:spcBef>
            </a:pPr>
            <a:endParaRPr lang="nl-NL" altLang="nl-NL" dirty="0" smtClean="0"/>
          </a:p>
          <a:p>
            <a:pPr eaLnBrk="1" hangingPunct="1">
              <a:spcBef>
                <a:spcPct val="0"/>
              </a:spcBef>
            </a:pPr>
            <a:r>
              <a:rPr lang="nl-NL" altLang="nl-NL" dirty="0" smtClean="0"/>
              <a:t>Er zou dus om aan een maximale uitgangsspanning van 350 volt te komen, 200 volt over de stabilisa- tor moeten worden weggewerkt.</a:t>
            </a:r>
          </a:p>
          <a:p>
            <a:pPr eaLnBrk="1" hangingPunct="1">
              <a:spcBef>
                <a:spcPct val="0"/>
              </a:spcBef>
            </a:pPr>
            <a:endParaRPr lang="nl-NL" altLang="nl-NL" dirty="0" smtClean="0"/>
          </a:p>
          <a:p>
            <a:pPr eaLnBrk="1" hangingPunct="1">
              <a:spcBef>
                <a:spcPct val="0"/>
              </a:spcBef>
            </a:pPr>
            <a:endParaRPr lang="nl-NL" altLang="nl-NL" dirty="0" smtClean="0"/>
          </a:p>
        </p:txBody>
      </p:sp>
      <p:pic>
        <p:nvPicPr>
          <p:cNvPr id="6148" name="Picture 5" descr="C:\Users\Eigenaar\Documents\Voeding\inrush begrenz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2060575"/>
            <a:ext cx="508952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8313" y="549275"/>
            <a:ext cx="7991475" cy="525463"/>
          </a:xfrm>
          <a:effectLst>
            <a:outerShdw blurRad="50800" dist="38100" algn="l" rotWithShape="0">
              <a:prstClr val="black">
                <a:alpha val="40000"/>
              </a:prstClr>
            </a:outerShdw>
          </a:effectLst>
        </p:spPr>
        <p:txBody>
          <a:bodyPr rtlCol="0">
            <a:normAutofit/>
          </a:bodyPr>
          <a:lstStyle/>
          <a:p>
            <a:pPr eaLnBrk="1" fontAlgn="auto" hangingPunct="1">
              <a:spcAft>
                <a:spcPts val="0"/>
              </a:spcAft>
              <a:defRPr/>
            </a:pPr>
            <a:r>
              <a:rPr lang="nl-NL" dirty="0" smtClean="0">
                <a:solidFill>
                  <a:srgbClr val="FF0000"/>
                </a:solidFill>
              </a:rPr>
              <a:t>Project </a:t>
            </a:r>
            <a:r>
              <a:rPr lang="nl-NL" dirty="0">
                <a:solidFill>
                  <a:srgbClr val="FF0000"/>
                </a:solidFill>
              </a:rPr>
              <a:t>V</a:t>
            </a:r>
            <a:r>
              <a:rPr lang="nl-NL" dirty="0" smtClean="0">
                <a:solidFill>
                  <a:srgbClr val="FF0000"/>
                </a:solidFill>
              </a:rPr>
              <a:t>oeding PE 4820</a:t>
            </a:r>
            <a:endParaRPr lang="nl-NL" dirty="0">
              <a:solidFill>
                <a:srgbClr val="FF0000"/>
              </a:solidFill>
            </a:endParaRPr>
          </a:p>
        </p:txBody>
      </p:sp>
      <p:pic>
        <p:nvPicPr>
          <p:cNvPr id="2055" name="Picture 7" descr="C:\Users\Eigenaar\Documents\Voeding\HV.jpg"/>
          <p:cNvPicPr>
            <a:picLocks noChangeAspect="1" noChangeArrowheads="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231159" y="1357313"/>
            <a:ext cx="8720086" cy="495200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17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675" y="682625"/>
            <a:ext cx="45053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8313" y="333375"/>
            <a:ext cx="3008312" cy="779463"/>
          </a:xfrm>
          <a:effectLst>
            <a:outerShdw blurRad="50800" dist="38100" algn="l" rotWithShape="0">
              <a:prstClr val="black">
                <a:alpha val="40000"/>
              </a:prstClr>
            </a:outerShdw>
          </a:effectLst>
        </p:spPr>
        <p:txBody>
          <a:bodyPr rtlCol="0">
            <a:normAutofit/>
          </a:bodyPr>
          <a:lstStyle/>
          <a:p>
            <a:pPr eaLnBrk="1" fontAlgn="auto" hangingPunct="1">
              <a:spcAft>
                <a:spcPts val="0"/>
              </a:spcAft>
              <a:defRPr/>
            </a:pPr>
            <a:r>
              <a:rPr lang="nl-NL" dirty="0" smtClean="0">
                <a:solidFill>
                  <a:srgbClr val="FF0000"/>
                </a:solidFill>
              </a:rPr>
              <a:t>Project </a:t>
            </a:r>
            <a:r>
              <a:rPr lang="nl-NL" dirty="0">
                <a:solidFill>
                  <a:srgbClr val="FF0000"/>
                </a:solidFill>
              </a:rPr>
              <a:t>V</a:t>
            </a:r>
            <a:r>
              <a:rPr lang="nl-NL" dirty="0" smtClean="0">
                <a:solidFill>
                  <a:srgbClr val="FF0000"/>
                </a:solidFill>
              </a:rPr>
              <a:t>oeding PE 4820</a:t>
            </a:r>
            <a:endParaRPr lang="nl-NL" dirty="0">
              <a:solidFill>
                <a:srgbClr val="FF0000"/>
              </a:solidFill>
            </a:endParaRPr>
          </a:p>
        </p:txBody>
      </p:sp>
      <p:sp>
        <p:nvSpPr>
          <p:cNvPr id="2" name="Tijdelijke aanduiding voor inhoud 1"/>
          <p:cNvSpPr>
            <a:spLocks noGrp="1"/>
          </p:cNvSpPr>
          <p:nvPr>
            <p:ph idx="1"/>
          </p:nvPr>
        </p:nvSpPr>
        <p:spPr>
          <a:xfrm>
            <a:off x="4500563" y="1144588"/>
            <a:ext cx="3825875" cy="4857750"/>
          </a:xfrm>
        </p:spPr>
        <p:txBody>
          <a:bodyPr/>
          <a:lstStyle/>
          <a:p>
            <a:pPr marL="0" indent="0">
              <a:buFont typeface="Arial" charset="0"/>
              <a:buNone/>
              <a:defRPr/>
            </a:pPr>
            <a:r>
              <a:rPr lang="nl-NL" sz="1600" b="1" dirty="0" smtClean="0"/>
              <a:t>Wijzigingen</a:t>
            </a:r>
          </a:p>
          <a:p>
            <a:pPr marL="0" indent="0">
              <a:buFont typeface="Arial" charset="0"/>
              <a:buNone/>
              <a:defRPr/>
            </a:pPr>
            <a:endParaRPr lang="nl-NL" sz="1600" b="1" dirty="0" smtClean="0"/>
          </a:p>
          <a:p>
            <a:pPr marL="0" indent="0">
              <a:buFont typeface="Arial" charset="0"/>
              <a:buNone/>
              <a:defRPr/>
            </a:pPr>
            <a:endParaRPr lang="nl-NL" sz="1600" b="1" dirty="0"/>
          </a:p>
          <a:p>
            <a:pPr>
              <a:defRPr/>
            </a:pPr>
            <a:r>
              <a:rPr lang="nl-NL" sz="1400" dirty="0" smtClean="0"/>
              <a:t>Voeding regelcircuit vervalt</a:t>
            </a:r>
          </a:p>
          <a:p>
            <a:pPr>
              <a:defRPr/>
            </a:pPr>
            <a:endParaRPr lang="nl-NL" sz="1400" dirty="0"/>
          </a:p>
          <a:p>
            <a:pPr>
              <a:defRPr/>
            </a:pPr>
            <a:r>
              <a:rPr lang="nl-NL" sz="1400" dirty="0" smtClean="0"/>
              <a:t>GZ34 vervangen door siliciumdiodes</a:t>
            </a:r>
          </a:p>
          <a:p>
            <a:pPr>
              <a:defRPr/>
            </a:pPr>
            <a:endParaRPr lang="nl-NL" sz="1400" dirty="0" smtClean="0"/>
          </a:p>
          <a:p>
            <a:pPr>
              <a:spcBef>
                <a:spcPts val="0"/>
              </a:spcBef>
              <a:defRPr/>
            </a:pPr>
            <a:r>
              <a:rPr lang="nl-NL" sz="1400" dirty="0" smtClean="0"/>
              <a:t>Uitgangsspanning ± 550 volt</a:t>
            </a:r>
          </a:p>
          <a:p>
            <a:pPr marL="0" indent="0">
              <a:spcBef>
                <a:spcPts val="0"/>
              </a:spcBef>
              <a:buFont typeface="Arial" charset="0"/>
              <a:buNone/>
              <a:defRPr/>
            </a:pPr>
            <a:r>
              <a:rPr lang="nl-NL" sz="1400" dirty="0"/>
              <a:t> </a:t>
            </a:r>
            <a:r>
              <a:rPr lang="nl-NL" sz="1400" dirty="0" smtClean="0"/>
              <a:t>        (moet worden teruggebracht naar 350 volt)</a:t>
            </a:r>
          </a:p>
          <a:p>
            <a:pPr marL="0" indent="0">
              <a:spcBef>
                <a:spcPts val="0"/>
              </a:spcBef>
              <a:buFont typeface="Arial" charset="0"/>
              <a:buNone/>
              <a:defRPr/>
            </a:pPr>
            <a:r>
              <a:rPr lang="nl-NL" sz="1400" dirty="0"/>
              <a:t> </a:t>
            </a:r>
            <a:r>
              <a:rPr lang="nl-NL" sz="1400" dirty="0" smtClean="0"/>
              <a:t>        via regelcircuit met halfgeleiders.</a:t>
            </a:r>
          </a:p>
          <a:p>
            <a:pPr marL="0" indent="0">
              <a:spcBef>
                <a:spcPts val="0"/>
              </a:spcBef>
              <a:buFont typeface="Arial" charset="0"/>
              <a:buNone/>
              <a:defRPr/>
            </a:pPr>
            <a:endParaRPr lang="nl-NL" sz="1400" dirty="0"/>
          </a:p>
          <a:p>
            <a:pPr marL="0" indent="0">
              <a:spcBef>
                <a:spcPts val="0"/>
              </a:spcBef>
              <a:buFont typeface="Arial" charset="0"/>
              <a:buNone/>
              <a:defRPr/>
            </a:pPr>
            <a:endParaRPr lang="nl-NL" sz="1400" dirty="0" smtClean="0"/>
          </a:p>
          <a:p>
            <a:pPr marL="0" indent="0">
              <a:spcBef>
                <a:spcPts val="0"/>
              </a:spcBef>
              <a:buFont typeface="Arial" charset="0"/>
              <a:buNone/>
              <a:defRPr/>
            </a:pPr>
            <a:endParaRPr lang="nl-NL" sz="1400" dirty="0"/>
          </a:p>
          <a:p>
            <a:pPr>
              <a:spcBef>
                <a:spcPts val="0"/>
              </a:spcBef>
              <a:defRPr/>
            </a:pPr>
            <a:r>
              <a:rPr lang="nl-NL" sz="1400" dirty="0" smtClean="0"/>
              <a:t>6,3 volt aansluitingen blijven ongewijzigd.</a:t>
            </a:r>
          </a:p>
          <a:p>
            <a:pPr marL="0" indent="0">
              <a:spcBef>
                <a:spcPts val="0"/>
              </a:spcBef>
              <a:buFont typeface="Arial" charset="0"/>
              <a:buNone/>
              <a:defRPr/>
            </a:pPr>
            <a:endParaRPr lang="nl-NL" sz="1400" dirty="0" smtClean="0"/>
          </a:p>
        </p:txBody>
      </p:sp>
      <p:pic>
        <p:nvPicPr>
          <p:cNvPr id="5" name="Afbeelding 4"/>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539551" y="1556792"/>
            <a:ext cx="3169781" cy="4608512"/>
          </a:xfrm>
          <a:prstGeom prst="rect">
            <a:avLst/>
          </a:prstGeom>
          <a:noFill/>
          <a:ln>
            <a:noFill/>
          </a:ln>
          <a:effectLst>
            <a:outerShdw blurRad="50800" dist="38100" dir="2700000" algn="tl" rotWithShape="0">
              <a:prstClr val="black">
                <a:alpha val="40000"/>
              </a:prstClr>
            </a:outerShdw>
          </a:effectLst>
        </p:spPr>
      </p:pic>
      <p:cxnSp>
        <p:nvCxnSpPr>
          <p:cNvPr id="10" name="Rechte verbindingslijn met pijl 9"/>
          <p:cNvCxnSpPr/>
          <p:nvPr/>
        </p:nvCxnSpPr>
        <p:spPr>
          <a:xfrm flipH="1">
            <a:off x="2901950" y="2708275"/>
            <a:ext cx="1598613" cy="57626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 name="Rechte verbindingslijn met pijl 5"/>
          <p:cNvCxnSpPr/>
          <p:nvPr/>
        </p:nvCxnSpPr>
        <p:spPr>
          <a:xfrm flipH="1" flipV="1">
            <a:off x="3059113" y="2124075"/>
            <a:ext cx="1441450" cy="8096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p:cNvCxnSpPr/>
          <p:nvPr/>
        </p:nvCxnSpPr>
        <p:spPr>
          <a:xfrm flipH="1">
            <a:off x="3730625" y="3140075"/>
            <a:ext cx="769938" cy="14446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6" name="Ovaal 15"/>
          <p:cNvSpPr/>
          <p:nvPr/>
        </p:nvSpPr>
        <p:spPr>
          <a:xfrm>
            <a:off x="2339975" y="1654175"/>
            <a:ext cx="1130300" cy="1203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22" name="Ovaal 21"/>
          <p:cNvSpPr/>
          <p:nvPr/>
        </p:nvSpPr>
        <p:spPr>
          <a:xfrm>
            <a:off x="1714500" y="4891088"/>
            <a:ext cx="1190625" cy="10588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cxnSp>
        <p:nvCxnSpPr>
          <p:cNvPr id="24" name="Rechte verbindingslijn met pijl 23"/>
          <p:cNvCxnSpPr/>
          <p:nvPr/>
        </p:nvCxnSpPr>
        <p:spPr>
          <a:xfrm flipH="1">
            <a:off x="2339975" y="4437063"/>
            <a:ext cx="2160588" cy="98266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8313" y="333375"/>
            <a:ext cx="3008312" cy="779463"/>
          </a:xfrm>
          <a:effectLst>
            <a:outerShdw blurRad="50800" dist="38100" algn="l" rotWithShape="0">
              <a:prstClr val="black">
                <a:alpha val="40000"/>
              </a:prstClr>
            </a:outerShdw>
          </a:effectLst>
        </p:spPr>
        <p:txBody>
          <a:bodyPr rtlCol="0">
            <a:normAutofit/>
          </a:bodyPr>
          <a:lstStyle/>
          <a:p>
            <a:pPr eaLnBrk="1" fontAlgn="auto" hangingPunct="1">
              <a:spcAft>
                <a:spcPts val="0"/>
              </a:spcAft>
              <a:defRPr/>
            </a:pPr>
            <a:r>
              <a:rPr lang="nl-NL" dirty="0" smtClean="0">
                <a:solidFill>
                  <a:srgbClr val="FF0000"/>
                </a:solidFill>
              </a:rPr>
              <a:t>Project </a:t>
            </a:r>
            <a:r>
              <a:rPr lang="nl-NL" dirty="0">
                <a:solidFill>
                  <a:srgbClr val="FF0000"/>
                </a:solidFill>
              </a:rPr>
              <a:t>V</a:t>
            </a:r>
            <a:r>
              <a:rPr lang="nl-NL" dirty="0" smtClean="0">
                <a:solidFill>
                  <a:srgbClr val="FF0000"/>
                </a:solidFill>
              </a:rPr>
              <a:t>oeding PE 4820</a:t>
            </a:r>
            <a:endParaRPr lang="nl-NL" dirty="0">
              <a:solidFill>
                <a:srgbClr val="FF0000"/>
              </a:solidFill>
            </a:endParaRPr>
          </a:p>
        </p:txBody>
      </p:sp>
      <p:sp>
        <p:nvSpPr>
          <p:cNvPr id="2" name="Tijdelijke aanduiding voor inhoud 1"/>
          <p:cNvSpPr>
            <a:spLocks noGrp="1"/>
          </p:cNvSpPr>
          <p:nvPr>
            <p:ph idx="1"/>
          </p:nvPr>
        </p:nvSpPr>
        <p:spPr>
          <a:xfrm>
            <a:off x="468313" y="1412875"/>
            <a:ext cx="3240087" cy="4857750"/>
          </a:xfrm>
        </p:spPr>
        <p:txBody>
          <a:bodyPr/>
          <a:lstStyle/>
          <a:p>
            <a:pPr marL="0" indent="0">
              <a:spcBef>
                <a:spcPts val="0"/>
              </a:spcBef>
              <a:buFont typeface="Arial" charset="0"/>
              <a:buNone/>
              <a:defRPr/>
            </a:pPr>
            <a:r>
              <a:rPr lang="nl-NL" sz="1600" b="1" dirty="0" smtClean="0"/>
              <a:t>Wijzigingen</a:t>
            </a:r>
          </a:p>
          <a:p>
            <a:pPr marL="0" indent="0">
              <a:spcBef>
                <a:spcPts val="0"/>
              </a:spcBef>
              <a:buFont typeface="Arial" charset="0"/>
              <a:buNone/>
              <a:defRPr/>
            </a:pPr>
            <a:endParaRPr lang="nl-NL" sz="1400" dirty="0" smtClean="0"/>
          </a:p>
          <a:p>
            <a:pPr>
              <a:spcBef>
                <a:spcPts val="0"/>
              </a:spcBef>
              <a:defRPr/>
            </a:pPr>
            <a:r>
              <a:rPr lang="nl-NL" sz="1400" dirty="0" smtClean="0"/>
              <a:t>Eindversterker 2 x EL34 vervalt</a:t>
            </a:r>
          </a:p>
          <a:p>
            <a:pPr>
              <a:spcBef>
                <a:spcPts val="0"/>
              </a:spcBef>
              <a:defRPr/>
            </a:pPr>
            <a:endParaRPr lang="nl-NL" sz="1400" dirty="0"/>
          </a:p>
          <a:p>
            <a:pPr>
              <a:spcBef>
                <a:spcPts val="0"/>
              </a:spcBef>
              <a:defRPr/>
            </a:pPr>
            <a:r>
              <a:rPr lang="nl-NL" sz="1400" dirty="0" smtClean="0"/>
              <a:t>Regelcircuit vervalt</a:t>
            </a:r>
          </a:p>
          <a:p>
            <a:pPr>
              <a:spcBef>
                <a:spcPts val="0"/>
              </a:spcBef>
              <a:defRPr/>
            </a:pPr>
            <a:endParaRPr lang="nl-NL" sz="1400" dirty="0"/>
          </a:p>
          <a:p>
            <a:pPr>
              <a:spcBef>
                <a:spcPts val="0"/>
              </a:spcBef>
              <a:defRPr/>
            </a:pPr>
            <a:r>
              <a:rPr lang="nl-NL" sz="1400" dirty="0" smtClean="0"/>
              <a:t>Metercircuit handhaven</a:t>
            </a:r>
          </a:p>
          <a:p>
            <a:pPr>
              <a:spcBef>
                <a:spcPts val="0"/>
              </a:spcBef>
              <a:defRPr/>
            </a:pPr>
            <a:endParaRPr lang="nl-NL" sz="1400" dirty="0"/>
          </a:p>
          <a:p>
            <a:pPr>
              <a:spcBef>
                <a:spcPts val="0"/>
              </a:spcBef>
              <a:defRPr/>
            </a:pPr>
            <a:r>
              <a:rPr lang="nl-NL" sz="1400" dirty="0" smtClean="0"/>
              <a:t>Instelbare stroomsensing wijzigen</a:t>
            </a:r>
          </a:p>
          <a:p>
            <a:pPr>
              <a:spcBef>
                <a:spcPts val="0"/>
              </a:spcBef>
              <a:defRPr/>
            </a:pPr>
            <a:endParaRPr lang="nl-NL" sz="1400" dirty="0"/>
          </a:p>
          <a:p>
            <a:pPr>
              <a:spcBef>
                <a:spcPts val="0"/>
              </a:spcBef>
              <a:defRPr/>
            </a:pPr>
            <a:r>
              <a:rPr lang="nl-NL" sz="1400" dirty="0" smtClean="0"/>
              <a:t>Zekering 200 mA handhaven</a:t>
            </a:r>
          </a:p>
          <a:p>
            <a:pPr>
              <a:spcBef>
                <a:spcPts val="0"/>
              </a:spcBef>
              <a:defRPr/>
            </a:pPr>
            <a:endParaRPr lang="nl-NL" sz="1400" dirty="0"/>
          </a:p>
          <a:p>
            <a:pPr marL="0" indent="0">
              <a:spcBef>
                <a:spcPts val="0"/>
              </a:spcBef>
              <a:buFont typeface="Arial" charset="0"/>
              <a:buNone/>
              <a:defRPr/>
            </a:pPr>
            <a:endParaRPr lang="nl-NL" sz="1400" dirty="0" smtClean="0"/>
          </a:p>
          <a:p>
            <a:pPr marL="0" indent="0">
              <a:spcBef>
                <a:spcPts val="0"/>
              </a:spcBef>
              <a:buFont typeface="Arial" charset="0"/>
              <a:buNone/>
              <a:defRPr/>
            </a:pPr>
            <a:r>
              <a:rPr lang="nl-NL" sz="1400" dirty="0" smtClean="0"/>
              <a:t>De nieuwe regeling die hiervoor in de plaats gaat komen, gaat gebruik maken van 2 power mosfets en 1 transistor als kortsluitbeveiliging.</a:t>
            </a:r>
          </a:p>
          <a:p>
            <a:pPr marL="0" indent="0">
              <a:spcBef>
                <a:spcPts val="0"/>
              </a:spcBef>
              <a:buFont typeface="Arial" charset="0"/>
              <a:buNone/>
              <a:defRPr/>
            </a:pPr>
            <a:endParaRPr lang="nl-NL" sz="1400" dirty="0" smtClean="0"/>
          </a:p>
        </p:txBody>
      </p:sp>
      <p:pic>
        <p:nvPicPr>
          <p:cNvPr id="7174" name="Picture 6"/>
          <p:cNvPicPr>
            <a:picLocks noChangeAspect="1" noChangeArrowheads="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716016" y="696971"/>
            <a:ext cx="4026957" cy="5693076"/>
          </a:xfrm>
          <a:prstGeom prst="rect">
            <a:avLst/>
          </a:prstGeom>
          <a:solidFill>
            <a:srgbClr val="0070C0"/>
          </a:solidFill>
          <a:ln w="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pic>
      <p:sp>
        <p:nvSpPr>
          <p:cNvPr id="28" name="Ovaal 27"/>
          <p:cNvSpPr/>
          <p:nvPr/>
        </p:nvSpPr>
        <p:spPr>
          <a:xfrm>
            <a:off x="4845050" y="2103438"/>
            <a:ext cx="1058863" cy="1079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29" name="Ovaal 28"/>
          <p:cNvSpPr/>
          <p:nvPr/>
        </p:nvSpPr>
        <p:spPr>
          <a:xfrm>
            <a:off x="6156325" y="295910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30" name="Ovaal 29"/>
          <p:cNvSpPr/>
          <p:nvPr/>
        </p:nvSpPr>
        <p:spPr>
          <a:xfrm>
            <a:off x="7308850" y="2908300"/>
            <a:ext cx="914400" cy="914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31" name="Ovaal 30"/>
          <p:cNvSpPr/>
          <p:nvPr/>
        </p:nvSpPr>
        <p:spPr>
          <a:xfrm>
            <a:off x="5148263" y="3789363"/>
            <a:ext cx="735012" cy="74453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cxnSp>
        <p:nvCxnSpPr>
          <p:cNvPr id="7171" name="Rechte verbindingslijn met pijl 7170"/>
          <p:cNvCxnSpPr/>
          <p:nvPr/>
        </p:nvCxnSpPr>
        <p:spPr>
          <a:xfrm>
            <a:off x="3203575" y="2103438"/>
            <a:ext cx="1525588" cy="38893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177" name="Rechte verbindingslijn met pijl 7176"/>
          <p:cNvCxnSpPr/>
          <p:nvPr/>
        </p:nvCxnSpPr>
        <p:spPr>
          <a:xfrm>
            <a:off x="2555875" y="2373313"/>
            <a:ext cx="3600450" cy="116998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179" name="Rechte verbindingslijn met pijl 7178"/>
          <p:cNvCxnSpPr/>
          <p:nvPr/>
        </p:nvCxnSpPr>
        <p:spPr>
          <a:xfrm flipV="1">
            <a:off x="6613525" y="3789363"/>
            <a:ext cx="982663" cy="50323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184" name="Rechte verbindingslijn 7183"/>
          <p:cNvCxnSpPr/>
          <p:nvPr/>
        </p:nvCxnSpPr>
        <p:spPr>
          <a:xfrm flipH="1" flipV="1">
            <a:off x="2843213" y="2908300"/>
            <a:ext cx="3770312" cy="13843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186" name="Rechte verbindingslijn met pijl 7185"/>
          <p:cNvCxnSpPr/>
          <p:nvPr/>
        </p:nvCxnSpPr>
        <p:spPr>
          <a:xfrm>
            <a:off x="3419475" y="3365500"/>
            <a:ext cx="1955800" cy="6762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193" name="Rechte verbindingslijn met pijl 7192"/>
          <p:cNvCxnSpPr/>
          <p:nvPr/>
        </p:nvCxnSpPr>
        <p:spPr>
          <a:xfrm flipV="1">
            <a:off x="4067175" y="2959100"/>
            <a:ext cx="2089150" cy="13335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195" name="Rechte verbindingslijn 7194"/>
          <p:cNvCxnSpPr/>
          <p:nvPr/>
        </p:nvCxnSpPr>
        <p:spPr>
          <a:xfrm flipH="1" flipV="1">
            <a:off x="3059113" y="3873500"/>
            <a:ext cx="1008062" cy="41910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8313" y="549275"/>
            <a:ext cx="3008312" cy="525463"/>
          </a:xfrm>
          <a:effectLst>
            <a:outerShdw blurRad="50800" dist="38100" algn="l" rotWithShape="0">
              <a:prstClr val="black">
                <a:alpha val="40000"/>
              </a:prstClr>
            </a:outerShdw>
          </a:effectLst>
        </p:spPr>
        <p:txBody>
          <a:bodyPr rtlCol="0">
            <a:normAutofit/>
          </a:bodyPr>
          <a:lstStyle/>
          <a:p>
            <a:pPr eaLnBrk="1" fontAlgn="auto" hangingPunct="1">
              <a:spcAft>
                <a:spcPts val="0"/>
              </a:spcAft>
              <a:defRPr/>
            </a:pPr>
            <a:r>
              <a:rPr lang="nl-NL" dirty="0" smtClean="0">
                <a:solidFill>
                  <a:srgbClr val="FF0000"/>
                </a:solidFill>
              </a:rPr>
              <a:t>Project Voeding PE 4820</a:t>
            </a:r>
            <a:endParaRPr lang="nl-NL" dirty="0">
              <a:solidFill>
                <a:srgbClr val="FF0000"/>
              </a:solidFill>
            </a:endParaRPr>
          </a:p>
        </p:txBody>
      </p:sp>
      <p:sp>
        <p:nvSpPr>
          <p:cNvPr id="10243" name="Tijdelijke aanduiding voor tekst 5"/>
          <p:cNvSpPr>
            <a:spLocks noGrp="1"/>
          </p:cNvSpPr>
          <p:nvPr>
            <p:ph type="body" sz="half" idx="2"/>
          </p:nvPr>
        </p:nvSpPr>
        <p:spPr>
          <a:xfrm>
            <a:off x="468313" y="1412875"/>
            <a:ext cx="2519362" cy="4691063"/>
          </a:xfrm>
        </p:spPr>
        <p:txBody>
          <a:bodyPr/>
          <a:lstStyle/>
          <a:p>
            <a:pPr eaLnBrk="1" hangingPunct="1">
              <a:spcBef>
                <a:spcPct val="0"/>
              </a:spcBef>
            </a:pPr>
            <a:r>
              <a:rPr lang="nl-NL" altLang="nl-NL" sz="1600" b="1" dirty="0" smtClean="0"/>
              <a:t>Een nieuwe schakeling</a:t>
            </a:r>
          </a:p>
          <a:p>
            <a:pPr eaLnBrk="1" hangingPunct="1">
              <a:spcBef>
                <a:spcPct val="0"/>
              </a:spcBef>
            </a:pPr>
            <a:endParaRPr lang="nl-NL" altLang="nl-NL" dirty="0" smtClean="0"/>
          </a:p>
          <a:p>
            <a:pPr eaLnBrk="1" hangingPunct="1">
              <a:spcBef>
                <a:spcPct val="0"/>
              </a:spcBef>
            </a:pPr>
            <a:endParaRPr lang="nl-NL" altLang="nl-NL" dirty="0" smtClean="0"/>
          </a:p>
          <a:p>
            <a:pPr eaLnBrk="1" hangingPunct="1">
              <a:spcBef>
                <a:spcPct val="0"/>
              </a:spcBef>
            </a:pPr>
            <a:r>
              <a:rPr lang="nl-NL" altLang="nl-NL" dirty="0" smtClean="0"/>
              <a:t>De basis voor het nieuwe circuit</a:t>
            </a:r>
          </a:p>
          <a:p>
            <a:pPr eaLnBrk="1" hangingPunct="1">
              <a:spcBef>
                <a:spcPct val="0"/>
              </a:spcBef>
            </a:pPr>
            <a:r>
              <a:rPr lang="nl-NL" altLang="nl-NL" dirty="0" smtClean="0"/>
              <a:t>vormt het schema hiernaast.</a:t>
            </a:r>
          </a:p>
          <a:p>
            <a:pPr eaLnBrk="1" hangingPunct="1">
              <a:spcBef>
                <a:spcPct val="0"/>
              </a:spcBef>
            </a:pPr>
            <a:r>
              <a:rPr lang="nl-NL" altLang="nl-NL" dirty="0" smtClean="0"/>
              <a:t>De spanning wordt geregeld</a:t>
            </a:r>
          </a:p>
          <a:p>
            <a:pPr eaLnBrk="1" hangingPunct="1">
              <a:spcBef>
                <a:spcPct val="0"/>
              </a:spcBef>
            </a:pPr>
            <a:r>
              <a:rPr lang="nl-NL" altLang="nl-NL" dirty="0" smtClean="0"/>
              <a:t>tussen 0 en 300 volt bij een maximale stroomsterkte van ca. 100 mA.</a:t>
            </a:r>
          </a:p>
          <a:p>
            <a:pPr eaLnBrk="1" hangingPunct="1">
              <a:spcBef>
                <a:spcPct val="0"/>
              </a:spcBef>
            </a:pPr>
            <a:r>
              <a:rPr lang="nl-NL" altLang="nl-NL" dirty="0" smtClean="0"/>
              <a:t>De spanningsval over R2 stuurt Q2 open of dicht en beveiligt daarmee Q1 tegen kortsluiten.</a:t>
            </a:r>
          </a:p>
          <a:p>
            <a:pPr eaLnBrk="1" hangingPunct="1">
              <a:spcBef>
                <a:spcPct val="0"/>
              </a:spcBef>
            </a:pPr>
            <a:r>
              <a:rPr lang="nl-NL" altLang="nl-NL" dirty="0" smtClean="0"/>
              <a:t>Zenerdiode ZD1 voorkomt dat de spanning over source en gate niet hoger dan 12 volt kan worden.</a:t>
            </a:r>
          </a:p>
          <a:p>
            <a:pPr eaLnBrk="1" hangingPunct="1">
              <a:spcBef>
                <a:spcPct val="0"/>
              </a:spcBef>
            </a:pPr>
            <a:endParaRPr lang="nl-NL" altLang="nl-NL" dirty="0" smtClean="0"/>
          </a:p>
          <a:p>
            <a:pPr eaLnBrk="1" hangingPunct="1">
              <a:spcBef>
                <a:spcPct val="0"/>
              </a:spcBef>
            </a:pPr>
            <a:r>
              <a:rPr lang="nl-NL" altLang="nl-NL" dirty="0" smtClean="0"/>
              <a:t>Het nadeel van deze schakeling is dat er geen stabilisatiecircuit aan de ingang van Q1 is opge-nomen.</a:t>
            </a:r>
          </a:p>
        </p:txBody>
      </p:sp>
      <p:pic>
        <p:nvPicPr>
          <p:cNvPr id="2" name="Picture 2" descr="C:\Users\Eigenaar\Documents\Voeding\the-variable-high-voltage-power-supply-0-300V.jpg"/>
          <p:cNvPicPr>
            <a:picLocks noChangeAspect="1" noChangeArrowheads="1"/>
          </p:cNvPicPr>
          <p:nvPr/>
        </p:nvPicPr>
        <p:blipFill>
          <a:blip r:embed="rId2"/>
          <a:srcRect/>
          <a:stretch>
            <a:fillRect/>
          </a:stretch>
        </p:blipFill>
        <p:spPr bwMode="auto">
          <a:xfrm>
            <a:off x="3009900" y="2554288"/>
            <a:ext cx="5854700" cy="2243137"/>
          </a:xfrm>
          <a:prstGeom prst="rect">
            <a:avLst/>
          </a:prstGeom>
          <a:solidFill>
            <a:srgbClr val="0070C0"/>
          </a:solidFill>
          <a:effectLst>
            <a:outerShdw blurRad="50800" dist="38100" dir="2700000" algn="tl" rotWithShape="0">
              <a:prstClr val="black">
                <a:alpha val="40000"/>
              </a:prstClr>
            </a:outerShdw>
          </a:effectLst>
        </p:spPr>
      </p:pic>
      <p:sp>
        <p:nvSpPr>
          <p:cNvPr id="7" name="Titel 3"/>
          <p:cNvSpPr>
            <a:spLocks noGrp="1"/>
          </p:cNvSpPr>
          <p:nvPr/>
        </p:nvSpPr>
        <p:spPr bwMode="auto">
          <a:xfrm>
            <a:off x="2987675" y="4797425"/>
            <a:ext cx="1447800" cy="192088"/>
          </a:xfrm>
          <a:prstGeom prst="rect">
            <a:avLst/>
          </a:prstGeom>
          <a:noFill/>
          <a:ln>
            <a:noFill/>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spcAft>
                <a:spcPts val="0"/>
              </a:spcAft>
              <a:defRPr/>
            </a:pPr>
            <a:r>
              <a:rPr lang="nl-NL" sz="800" dirty="0">
                <a:latin typeface="Calibri"/>
                <a:ea typeface="Times New Roman"/>
              </a:rPr>
              <a:t>Bron:  Cardan Educatie</a:t>
            </a:r>
            <a:endParaRPr lang="nl-NL" sz="1200" dirty="0">
              <a:latin typeface="Times New Roman"/>
              <a:ea typeface="Times New Roman"/>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Kantoorthema">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3492</TotalTime>
  <Words>1314</Words>
  <Application>Microsoft Office PowerPoint</Application>
  <PresentationFormat>Diavoorstelling (4:3)</PresentationFormat>
  <Paragraphs>346</Paragraphs>
  <Slides>20</Slides>
  <Notes>0</Notes>
  <HiddenSlides>0</HiddenSlides>
  <MMClips>0</MMClips>
  <ScaleCrop>false</ScaleCrop>
  <HeadingPairs>
    <vt:vector size="4" baseType="variant">
      <vt:variant>
        <vt:lpstr>Thema</vt:lpstr>
      </vt:variant>
      <vt:variant>
        <vt:i4>1</vt:i4>
      </vt:variant>
      <vt:variant>
        <vt:lpstr>Diatitels</vt:lpstr>
      </vt:variant>
      <vt:variant>
        <vt:i4>20</vt:i4>
      </vt:variant>
    </vt:vector>
  </HeadingPairs>
  <TitlesOfParts>
    <vt:vector size="21" baseType="lpstr">
      <vt:lpstr>Kantoorthema</vt:lpstr>
      <vt:lpstr>Project Voeding PE 4820</vt:lpstr>
      <vt:lpstr>Project Voeding PE 4820</vt:lpstr>
      <vt:lpstr>Project Voeding PE 4820            1                    2                           3                  </vt:lpstr>
      <vt:lpstr>Project Voeding PE 4820</vt:lpstr>
      <vt:lpstr>Project Voeding PE 4820</vt:lpstr>
      <vt:lpstr>Project Voeding PE 4820</vt:lpstr>
      <vt:lpstr>Project Voeding PE 4820</vt:lpstr>
      <vt:lpstr>Project Voeding PE 4820</vt:lpstr>
      <vt:lpstr>Project Voeding PE 4820</vt:lpstr>
      <vt:lpstr>Project Voeding PE 4820</vt:lpstr>
      <vt:lpstr>Project Voeding PE 4820</vt:lpstr>
      <vt:lpstr>Project Voeding PE 4820</vt:lpstr>
      <vt:lpstr>Project Voeding PE 4820</vt:lpstr>
      <vt:lpstr>Project Voeding PE 4820</vt:lpstr>
      <vt:lpstr>Project Voeding PE 4820</vt:lpstr>
      <vt:lpstr>Project Voeding PE 4820</vt:lpstr>
      <vt:lpstr>Project Voeding PE 4820</vt:lpstr>
      <vt:lpstr>Project Voeding PE 4820</vt:lpstr>
      <vt:lpstr>Project Voeding PE 4820</vt:lpstr>
      <vt:lpstr>Project voeding PE 4820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Pionier 3</dc:title>
  <dc:creator>Vendriks</dc:creator>
  <cp:lastModifiedBy>Eigenaar</cp:lastModifiedBy>
  <cp:revision>431</cp:revision>
  <dcterms:created xsi:type="dcterms:W3CDTF">2013-02-07T15:07:15Z</dcterms:created>
  <dcterms:modified xsi:type="dcterms:W3CDTF">2014-05-20T09:47:43Z</dcterms:modified>
</cp:coreProperties>
</file>