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80" r:id="rId3"/>
    <p:sldId id="282" r:id="rId4"/>
    <p:sldId id="279" r:id="rId5"/>
    <p:sldId id="281" r:id="rId6"/>
    <p:sldId id="278" r:id="rId7"/>
    <p:sldId id="283" r:id="rId8"/>
    <p:sldId id="284" r:id="rId9"/>
    <p:sldId id="285" r:id="rId10"/>
    <p:sldId id="286" r:id="rId11"/>
    <p:sldId id="287" r:id="rId12"/>
    <p:sldId id="288" r:id="rId13"/>
    <p:sldId id="289" r:id="rId14"/>
    <p:sldId id="277"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6831D-64F3-4C6F-BBC2-B0A0C7C34E8F}" type="datetimeFigureOut">
              <a:rPr lang="nl-NL" smtClean="0"/>
              <a:t>28-8-2013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E8AAC-2A77-4B82-9A55-024DE951A1A4}" type="slidenum">
              <a:rPr lang="nl-NL" smtClean="0"/>
              <a:t>‹nr.›</a:t>
            </a:fld>
            <a:endParaRPr lang="nl-NL"/>
          </a:p>
        </p:txBody>
      </p:sp>
    </p:spTree>
    <p:extLst>
      <p:ext uri="{BB962C8B-B14F-4D97-AF65-F5344CB8AC3E}">
        <p14:creationId xmlns:p14="http://schemas.microsoft.com/office/powerpoint/2010/main" val="346300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10</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11</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12</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13</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14</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2</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3</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4</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5</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6</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7</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8</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9</a:t>
            </a:fld>
            <a:endParaRPr lang="nl-NL"/>
          </a:p>
        </p:txBody>
      </p:sp>
    </p:spTree>
    <p:extLst>
      <p:ext uri="{BB962C8B-B14F-4D97-AF65-F5344CB8AC3E}">
        <p14:creationId xmlns:p14="http://schemas.microsoft.com/office/powerpoint/2010/main" val="390365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1902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5229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510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1445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979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23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837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9626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9794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5098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766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7896D-9AEB-4F99-950D-1C98B46EF115}" type="datetimeFigureOut">
              <a:rPr lang="nl-NL" smtClean="0">
                <a:solidFill>
                  <a:prstClr val="black">
                    <a:tint val="75000"/>
                  </a:prstClr>
                </a:solidFill>
              </a:rPr>
              <a:pPr/>
              <a:t>28-8-2013</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279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gloeidraad.nl/radioforum/index.php?id=154162"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1" y="1435100"/>
            <a:ext cx="2314600" cy="4691063"/>
          </a:xfrm>
        </p:spPr>
        <p:txBody>
          <a:bodyPr/>
          <a:lstStyle/>
          <a:p>
            <a:pPr>
              <a:spcBef>
                <a:spcPts val="0"/>
              </a:spcBef>
            </a:pPr>
            <a:r>
              <a:rPr lang="nl-NL" sz="1600" b="1" dirty="0" smtClean="0"/>
              <a:t>Inleiding</a:t>
            </a:r>
          </a:p>
          <a:p>
            <a:pPr>
              <a:spcBef>
                <a:spcPts val="0"/>
              </a:spcBef>
            </a:pPr>
            <a:endParaRPr lang="nl-NL" sz="1600" b="1" dirty="0" smtClean="0"/>
          </a:p>
          <a:p>
            <a:pPr>
              <a:spcBef>
                <a:spcPts val="0"/>
              </a:spcBef>
            </a:pPr>
            <a:endParaRPr lang="nl-NL" sz="1600" b="1" dirty="0"/>
          </a:p>
          <a:p>
            <a:pPr>
              <a:spcBef>
                <a:spcPts val="0"/>
              </a:spcBef>
            </a:pPr>
            <a:r>
              <a:rPr lang="nl-NL" dirty="0" smtClean="0"/>
              <a:t>Na de restauratie van de kast wordt het chassis onder-handen genomen. Zo op het eerste gezicht maakt het chassis een ontredderde indruk. De ratelcondensator die in een deodorantkokertje tegen de elco was geplaatst is geploft. Ook was er nog provisorisch een tweede luidsprekeraansluiting op de achterwand aangebracht.</a:t>
            </a:r>
          </a:p>
          <a:p>
            <a:pPr>
              <a:spcBef>
                <a:spcPts val="0"/>
              </a:spcBef>
            </a:pPr>
            <a:endParaRPr lang="nl-NL" dirty="0" smtClean="0"/>
          </a:p>
          <a:p>
            <a:pPr>
              <a:spcBef>
                <a:spcPts val="0"/>
              </a:spcBef>
            </a:pPr>
            <a:r>
              <a:rPr lang="nl-NL" dirty="0" smtClean="0"/>
              <a:t>De volgende twee dia’s geven een inventarisatie van de toestand waarin het chassis werd aangetroffen.</a:t>
            </a:r>
          </a:p>
          <a:p>
            <a:pPr>
              <a:spcBef>
                <a:spcPts val="0"/>
              </a:spcBef>
            </a:pPr>
            <a:endParaRPr lang="nl-NL" dirty="0"/>
          </a:p>
          <a:p>
            <a:pPr>
              <a:spcBef>
                <a:spcPts val="0"/>
              </a:spcBef>
            </a:pPr>
            <a:endParaRPr lang="nl-NL" dirty="0" smtClean="0"/>
          </a:p>
        </p:txBody>
      </p:sp>
      <p:sp>
        <p:nvSpPr>
          <p:cNvPr id="23" name="Tijdelijke aanduiding voor inhoud 22"/>
          <p:cNvSpPr>
            <a:spLocks noGrp="1"/>
          </p:cNvSpPr>
          <p:nvPr>
            <p:ph idx="1"/>
          </p:nvPr>
        </p:nvSpPr>
        <p:spPr>
          <a:xfrm>
            <a:off x="3434597" y="358427"/>
            <a:ext cx="5111750" cy="5853113"/>
          </a:xfrm>
        </p:spPr>
        <p:txBody>
          <a:bodyPr>
            <a:normAutofit/>
          </a:bodyPr>
          <a:lstStyle/>
          <a:p>
            <a:pPr marL="0" indent="0">
              <a:buNone/>
            </a:pPr>
            <a:endParaRPr lang="nl-NL" sz="2000" dirty="0" smtClean="0"/>
          </a:p>
          <a:p>
            <a:pPr marL="0" indent="0">
              <a:buNone/>
            </a:pPr>
            <a:r>
              <a:rPr lang="nl-NL" sz="2000" dirty="0" smtClean="0"/>
              <a:t>	</a:t>
            </a:r>
          </a:p>
          <a:p>
            <a:pPr marL="0" indent="0">
              <a:buNone/>
            </a:pPr>
            <a:endParaRPr lang="nl-NL" sz="2000" dirty="0" smtClean="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smtClean="0"/>
          </a:p>
          <a:p>
            <a:pPr marL="0" indent="0">
              <a:buNone/>
            </a:pPr>
            <a:endParaRPr lang="nl-NL" sz="2000" dirty="0"/>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Eigenaar\Pictures\NSF\ratelplo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99758" y="1124742"/>
            <a:ext cx="6004147" cy="46085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86032"/>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2242592" cy="5018236"/>
          </a:xfrm>
        </p:spPr>
        <p:txBody>
          <a:bodyPr>
            <a:normAutofit/>
          </a:bodyPr>
          <a:lstStyle/>
          <a:p>
            <a:pPr>
              <a:spcBef>
                <a:spcPts val="0"/>
              </a:spcBef>
            </a:pPr>
            <a:r>
              <a:rPr lang="nl-NL" sz="1600" b="1" dirty="0" smtClean="0"/>
              <a:t>Bovenzijde gereed</a:t>
            </a:r>
          </a:p>
          <a:p>
            <a:pPr>
              <a:spcBef>
                <a:spcPts val="0"/>
              </a:spcBef>
            </a:pPr>
            <a:endParaRPr lang="nl-NL" dirty="0" smtClean="0"/>
          </a:p>
          <a:p>
            <a:pPr>
              <a:spcBef>
                <a:spcPts val="0"/>
              </a:spcBef>
            </a:pPr>
            <a:endParaRPr lang="nl-NL" dirty="0"/>
          </a:p>
          <a:p>
            <a:pPr>
              <a:spcBef>
                <a:spcPts val="0"/>
              </a:spcBef>
            </a:pPr>
            <a:r>
              <a:rPr lang="nl-NL" dirty="0" smtClean="0"/>
              <a:t>Het chassis is hier zo goed mogelijk gereinigd.</a:t>
            </a:r>
          </a:p>
          <a:p>
            <a:pPr>
              <a:spcBef>
                <a:spcPts val="0"/>
              </a:spcBef>
            </a:pPr>
            <a:endParaRPr lang="nl-NL" dirty="0"/>
          </a:p>
          <a:p>
            <a:pPr>
              <a:spcBef>
                <a:spcPts val="0"/>
              </a:spcBef>
            </a:pPr>
            <a:r>
              <a:rPr lang="nl-NL" dirty="0" smtClean="0"/>
              <a:t>Brokkelig geworden bedrading van het schaallampje en luidspreker is vernieuwd.</a:t>
            </a:r>
          </a:p>
          <a:p>
            <a:pPr>
              <a:spcBef>
                <a:spcPts val="0"/>
              </a:spcBef>
            </a:pPr>
            <a:endParaRPr lang="nl-NL" dirty="0"/>
          </a:p>
          <a:p>
            <a:pPr>
              <a:spcBef>
                <a:spcPts val="0"/>
              </a:spcBef>
            </a:pPr>
            <a:r>
              <a:rPr lang="nl-NL" dirty="0" smtClean="0"/>
              <a:t>De zenderschaal moet nog worden aangebracht.</a:t>
            </a:r>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igenaar\Pictures\NSF\scho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912" y="1628799"/>
            <a:ext cx="6048674" cy="40324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12023"/>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124744"/>
            <a:ext cx="8422972" cy="5328592"/>
          </a:xfrm>
        </p:spPr>
        <p:txBody>
          <a:bodyPr>
            <a:normAutofit/>
          </a:bodyPr>
          <a:lstStyle/>
          <a:p>
            <a:pPr>
              <a:spcBef>
                <a:spcPts val="0"/>
              </a:spcBef>
            </a:pPr>
            <a:r>
              <a:rPr lang="nl-NL" b="1" dirty="0" smtClean="0"/>
              <a:t>			</a:t>
            </a:r>
            <a:r>
              <a:rPr lang="nl-NL" sz="1600" b="1" dirty="0" smtClean="0"/>
              <a:t>1		2		3</a:t>
            </a:r>
          </a:p>
          <a:p>
            <a:pPr>
              <a:spcBef>
                <a:spcPts val="0"/>
              </a:spcBef>
            </a:pPr>
            <a:r>
              <a:rPr lang="nl-NL" sz="1600" b="1" dirty="0" smtClean="0"/>
              <a:t>Onderzijde gereed</a:t>
            </a:r>
          </a:p>
          <a:p>
            <a:pPr>
              <a:spcBef>
                <a:spcPts val="0"/>
              </a:spcBef>
            </a:pPr>
            <a:endParaRPr lang="nl-NL" b="1" dirty="0"/>
          </a:p>
          <a:p>
            <a:pPr>
              <a:spcBef>
                <a:spcPts val="0"/>
              </a:spcBef>
            </a:pPr>
            <a:endParaRPr lang="nl-NL" b="1" dirty="0"/>
          </a:p>
          <a:p>
            <a:pPr>
              <a:spcBef>
                <a:spcPts val="0"/>
              </a:spcBef>
            </a:pPr>
            <a:r>
              <a:rPr lang="nl-NL" dirty="0" smtClean="0"/>
              <a:t>De as van de volumeregelaar</a:t>
            </a:r>
          </a:p>
          <a:p>
            <a:pPr>
              <a:spcBef>
                <a:spcPts val="0"/>
              </a:spcBef>
            </a:pPr>
            <a:r>
              <a:rPr lang="nl-NL" dirty="0" smtClean="0"/>
              <a:t>Is schoongemaakt en de</a:t>
            </a:r>
          </a:p>
          <a:p>
            <a:pPr>
              <a:spcBef>
                <a:spcPts val="0"/>
              </a:spcBef>
            </a:pPr>
            <a:r>
              <a:rPr lang="nl-NL" dirty="0" smtClean="0"/>
              <a:t>regelaar is gereinigd  met</a:t>
            </a:r>
          </a:p>
          <a:p>
            <a:pPr>
              <a:spcBef>
                <a:spcPts val="0"/>
              </a:spcBef>
            </a:pPr>
            <a:r>
              <a:rPr lang="nl-NL" dirty="0" smtClean="0"/>
              <a:t>contactspray. (1)</a:t>
            </a:r>
          </a:p>
          <a:p>
            <a:pPr>
              <a:spcBef>
                <a:spcPts val="0"/>
              </a:spcBef>
            </a:pPr>
            <a:endParaRPr lang="nl-NL" dirty="0"/>
          </a:p>
          <a:p>
            <a:pPr>
              <a:spcBef>
                <a:spcPts val="0"/>
              </a:spcBef>
            </a:pPr>
            <a:r>
              <a:rPr lang="nl-NL" dirty="0" smtClean="0"/>
              <a:t>De contacten van de golf-</a:t>
            </a:r>
          </a:p>
          <a:p>
            <a:pPr>
              <a:spcBef>
                <a:spcPts val="0"/>
              </a:spcBef>
            </a:pPr>
            <a:r>
              <a:rPr lang="nl-NL" dirty="0" smtClean="0"/>
              <a:t>bereikschakelaar zijn behan- </a:t>
            </a:r>
          </a:p>
          <a:p>
            <a:pPr>
              <a:spcBef>
                <a:spcPts val="0"/>
              </a:spcBef>
            </a:pPr>
            <a:r>
              <a:rPr lang="nl-NL" dirty="0" smtClean="0"/>
              <a:t>deld met een klein </a:t>
            </a:r>
            <a:r>
              <a:rPr lang="nl-NL" dirty="0"/>
              <a:t>b</a:t>
            </a:r>
            <a:r>
              <a:rPr lang="nl-NL" dirty="0" smtClean="0"/>
              <a:t>eetje</a:t>
            </a:r>
          </a:p>
          <a:p>
            <a:pPr>
              <a:spcBef>
                <a:spcPts val="0"/>
              </a:spcBef>
            </a:pPr>
            <a:r>
              <a:rPr lang="nl-NL" dirty="0" smtClean="0"/>
              <a:t>Brasso.  Veel kraakstoringen</a:t>
            </a:r>
          </a:p>
          <a:p>
            <a:pPr>
              <a:spcBef>
                <a:spcPts val="0"/>
              </a:spcBef>
            </a:pPr>
            <a:r>
              <a:rPr lang="nl-NL" dirty="0"/>
              <a:t>t</a:t>
            </a:r>
            <a:r>
              <a:rPr lang="nl-NL" dirty="0" smtClean="0"/>
              <a:t>ijdens het omschakelen wer-</a:t>
            </a:r>
          </a:p>
          <a:p>
            <a:pPr>
              <a:spcBef>
                <a:spcPts val="0"/>
              </a:spcBef>
            </a:pPr>
            <a:r>
              <a:rPr lang="nl-NL" dirty="0"/>
              <a:t>d</a:t>
            </a:r>
            <a:r>
              <a:rPr lang="nl-NL" dirty="0" smtClean="0"/>
              <a:t>en hiermee beduidend terug-</a:t>
            </a:r>
          </a:p>
          <a:p>
            <a:pPr>
              <a:spcBef>
                <a:spcPts val="0"/>
              </a:spcBef>
            </a:pPr>
            <a:r>
              <a:rPr lang="nl-NL" dirty="0"/>
              <a:t>g</a:t>
            </a:r>
            <a:r>
              <a:rPr lang="nl-NL" dirty="0" smtClean="0"/>
              <a:t>ebracht. (2)</a:t>
            </a:r>
          </a:p>
          <a:p>
            <a:pPr>
              <a:spcBef>
                <a:spcPts val="0"/>
              </a:spcBef>
            </a:pPr>
            <a:endParaRPr lang="nl-NL" dirty="0"/>
          </a:p>
          <a:p>
            <a:pPr>
              <a:spcBef>
                <a:spcPts val="0"/>
              </a:spcBef>
            </a:pPr>
            <a:r>
              <a:rPr lang="nl-NL" dirty="0" smtClean="0"/>
              <a:t>De oscillatorspoel voor de </a:t>
            </a:r>
          </a:p>
          <a:p>
            <a:pPr>
              <a:spcBef>
                <a:spcPts val="0"/>
              </a:spcBef>
            </a:pPr>
            <a:r>
              <a:rPr lang="nl-NL" dirty="0"/>
              <a:t>l</a:t>
            </a:r>
            <a:r>
              <a:rPr lang="nl-NL" dirty="0" smtClean="0"/>
              <a:t>ange- en middengolf zit op</a:t>
            </a:r>
          </a:p>
          <a:p>
            <a:pPr>
              <a:spcBef>
                <a:spcPts val="0"/>
              </a:spcBef>
            </a:pPr>
            <a:r>
              <a:rPr lang="nl-NL" dirty="0"/>
              <a:t>e</a:t>
            </a:r>
            <a:r>
              <a:rPr lang="nl-NL" dirty="0" smtClean="0"/>
              <a:t>en </a:t>
            </a:r>
            <a:r>
              <a:rPr lang="nl-NL" dirty="0" smtClean="0"/>
              <a:t>kwetsbare plek en is</a:t>
            </a:r>
          </a:p>
          <a:p>
            <a:pPr>
              <a:spcBef>
                <a:spcPts val="0"/>
              </a:spcBef>
            </a:pPr>
            <a:r>
              <a:rPr lang="nl-NL" dirty="0"/>
              <a:t>m</a:t>
            </a:r>
            <a:r>
              <a:rPr lang="nl-NL" dirty="0" smtClean="0"/>
              <a:t>akkelijk te beschadigen. (3) </a:t>
            </a:r>
            <a:endParaRPr lang="nl-NL" dirty="0"/>
          </a:p>
          <a:p>
            <a:pPr>
              <a:spcBef>
                <a:spcPts val="0"/>
              </a:spcBef>
            </a:pPr>
            <a:endParaRPr lang="nl-NL" dirty="0" smtClean="0"/>
          </a:p>
          <a:p>
            <a:pPr>
              <a:spcBef>
                <a:spcPts val="0"/>
              </a:spcBef>
            </a:pPr>
            <a:endParaRPr lang="nl-NL" dirty="0" smtClean="0"/>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Eigenaar\Pictures\NSF\scho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185" y="1628800"/>
            <a:ext cx="6011987" cy="40079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 name="Rechte verbindingslijn met pijl 2"/>
          <p:cNvCxnSpPr/>
          <p:nvPr/>
        </p:nvCxnSpPr>
        <p:spPr>
          <a:xfrm>
            <a:off x="3347864" y="1412776"/>
            <a:ext cx="1368152" cy="2220019"/>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5" name="Rechte verbindingslijn met pijl 4"/>
          <p:cNvCxnSpPr/>
          <p:nvPr/>
        </p:nvCxnSpPr>
        <p:spPr>
          <a:xfrm>
            <a:off x="3347864" y="1412776"/>
            <a:ext cx="2304256" cy="216024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148064" y="1412776"/>
            <a:ext cx="2376264" cy="216024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7020272" y="1412776"/>
            <a:ext cx="648072" cy="165618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024228"/>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8299414" cy="5018236"/>
          </a:xfrm>
        </p:spPr>
        <p:txBody>
          <a:bodyPr>
            <a:normAutofit/>
          </a:bodyPr>
          <a:lstStyle/>
          <a:p>
            <a:pPr>
              <a:spcBef>
                <a:spcPts val="0"/>
              </a:spcBef>
            </a:pPr>
            <a:r>
              <a:rPr lang="nl-NL" sz="1600" b="1" dirty="0" smtClean="0"/>
              <a:t>Netsteker aanbrengen en inkasten.</a:t>
            </a:r>
          </a:p>
          <a:p>
            <a:pPr>
              <a:spcBef>
                <a:spcPts val="0"/>
              </a:spcBef>
            </a:pPr>
            <a:endParaRPr lang="nl-NL" sz="1600" b="1" dirty="0"/>
          </a:p>
          <a:p>
            <a:pPr>
              <a:spcBef>
                <a:spcPts val="0"/>
              </a:spcBef>
            </a:pPr>
            <a:endParaRPr lang="nl-NL" dirty="0" smtClean="0"/>
          </a:p>
          <a:p>
            <a:pPr>
              <a:spcBef>
                <a:spcPts val="0"/>
              </a:spcBef>
            </a:pPr>
            <a:r>
              <a:rPr lang="nl-NL" dirty="0" smtClean="0"/>
              <a:t>Via het Nederlands </a:t>
            </a:r>
            <a:r>
              <a:rPr lang="nl-NL" dirty="0"/>
              <a:t>Forum over Oude </a:t>
            </a:r>
            <a:r>
              <a:rPr lang="nl-NL" dirty="0" smtClean="0"/>
              <a:t>Radio's is de originele netsteker aangeschaft.</a:t>
            </a:r>
          </a:p>
          <a:p>
            <a:pPr>
              <a:spcBef>
                <a:spcPts val="0"/>
              </a:spcBef>
            </a:pPr>
            <a:r>
              <a:rPr lang="nl-NL" dirty="0" smtClean="0"/>
              <a:t>Deze steker bezit een katoen omsponnen netkabel.</a:t>
            </a:r>
          </a:p>
          <a:p>
            <a:pPr>
              <a:spcBef>
                <a:spcPts val="0"/>
              </a:spcBef>
            </a:pPr>
            <a:endParaRPr lang="nl-NL" sz="1600" b="1" dirty="0"/>
          </a:p>
          <a:p>
            <a:pPr>
              <a:spcBef>
                <a:spcPts val="0"/>
              </a:spcBef>
            </a:pPr>
            <a:r>
              <a:rPr lang="nl-NL" dirty="0" smtClean="0"/>
              <a:t>Op de radio is nu ook de zenderschaal</a:t>
            </a:r>
          </a:p>
          <a:p>
            <a:pPr>
              <a:spcBef>
                <a:spcPts val="0"/>
              </a:spcBef>
            </a:pPr>
            <a:r>
              <a:rPr lang="nl-NL" dirty="0"/>
              <a:t>a</a:t>
            </a:r>
            <a:r>
              <a:rPr lang="nl-NL" dirty="0" smtClean="0"/>
              <a:t>angebracht. Deze is met klemmetjes</a:t>
            </a:r>
          </a:p>
          <a:p>
            <a:pPr>
              <a:spcBef>
                <a:spcPts val="0"/>
              </a:spcBef>
            </a:pPr>
            <a:r>
              <a:rPr lang="nl-NL" dirty="0"/>
              <a:t>a</a:t>
            </a:r>
            <a:r>
              <a:rPr lang="nl-NL" dirty="0" smtClean="0"/>
              <a:t>an de schaalhouder vastgezet.</a:t>
            </a:r>
          </a:p>
          <a:p>
            <a:pPr>
              <a:spcBef>
                <a:spcPts val="0"/>
              </a:spcBef>
            </a:pPr>
            <a:endParaRPr lang="nl-NL" dirty="0"/>
          </a:p>
          <a:p>
            <a:pPr>
              <a:spcBef>
                <a:spcPts val="0"/>
              </a:spcBef>
            </a:pPr>
            <a:r>
              <a:rPr lang="nl-NL" dirty="0" smtClean="0"/>
              <a:t>Als alles gereed is kan het toestel in zijn</a:t>
            </a:r>
          </a:p>
          <a:p>
            <a:pPr>
              <a:spcBef>
                <a:spcPts val="0"/>
              </a:spcBef>
            </a:pPr>
            <a:r>
              <a:rPr lang="nl-NL" dirty="0"/>
              <a:t>g</a:t>
            </a:r>
            <a:r>
              <a:rPr lang="nl-NL" dirty="0" smtClean="0"/>
              <a:t>ereviseerde kast worden geplaatst.</a:t>
            </a:r>
          </a:p>
          <a:p>
            <a:pPr>
              <a:spcBef>
                <a:spcPts val="0"/>
              </a:spcBef>
            </a:pPr>
            <a:endParaRPr lang="nl-NL" dirty="0"/>
          </a:p>
          <a:p>
            <a:pPr>
              <a:spcBef>
                <a:spcPts val="0"/>
              </a:spcBef>
            </a:pPr>
            <a:r>
              <a:rPr lang="nl-NL" dirty="0" smtClean="0"/>
              <a:t>Het precies recht positioneren van de </a:t>
            </a:r>
          </a:p>
          <a:p>
            <a:pPr>
              <a:spcBef>
                <a:spcPts val="0"/>
              </a:spcBef>
            </a:pPr>
            <a:r>
              <a:rPr lang="nl-NL" dirty="0"/>
              <a:t>z</a:t>
            </a:r>
            <a:r>
              <a:rPr lang="nl-NL" dirty="0" smtClean="0"/>
              <a:t>enderschaal voor het venster van de</a:t>
            </a:r>
          </a:p>
          <a:p>
            <a:pPr>
              <a:spcBef>
                <a:spcPts val="0"/>
              </a:spcBef>
            </a:pPr>
            <a:r>
              <a:rPr lang="nl-NL" dirty="0"/>
              <a:t>k</a:t>
            </a:r>
            <a:r>
              <a:rPr lang="nl-NL" dirty="0" smtClean="0"/>
              <a:t>ast is nog een lastig karwei.</a:t>
            </a:r>
          </a:p>
          <a:p>
            <a:pPr>
              <a:spcBef>
                <a:spcPts val="0"/>
              </a:spcBef>
            </a:pPr>
            <a:endParaRPr lang="nl-NL" dirty="0"/>
          </a:p>
          <a:p>
            <a:pPr>
              <a:spcBef>
                <a:spcPts val="0"/>
              </a:spcBef>
            </a:pPr>
            <a:r>
              <a:rPr lang="nl-NL" dirty="0" smtClean="0"/>
              <a:t>De knoppen werden vastgezet via</a:t>
            </a:r>
          </a:p>
          <a:p>
            <a:pPr>
              <a:spcBef>
                <a:spcPts val="0"/>
              </a:spcBef>
            </a:pPr>
            <a:r>
              <a:rPr lang="nl-NL" dirty="0" smtClean="0"/>
              <a:t>gaatjes aan de onderzijde van de kast.</a:t>
            </a:r>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igenaar\Pictures\NSF\stek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018" y="1052736"/>
            <a:ext cx="1997596" cy="18354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Pictures\NSF\inkast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22" y="3212976"/>
            <a:ext cx="5073592" cy="32403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0248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8299414" cy="5018236"/>
          </a:xfrm>
        </p:spPr>
        <p:txBody>
          <a:bodyPr>
            <a:normAutofit/>
          </a:bodyPr>
          <a:lstStyle/>
          <a:p>
            <a:pPr>
              <a:spcBef>
                <a:spcPts val="0"/>
              </a:spcBef>
            </a:pPr>
            <a:r>
              <a:rPr lang="nl-NL" sz="1600" b="1" dirty="0" smtClean="0"/>
              <a:t>Klaar!</a:t>
            </a:r>
          </a:p>
          <a:p>
            <a:pPr>
              <a:spcBef>
                <a:spcPts val="0"/>
              </a:spcBef>
            </a:pPr>
            <a:endParaRPr lang="nl-NL" sz="1600" b="1" dirty="0"/>
          </a:p>
          <a:p>
            <a:pPr>
              <a:spcBef>
                <a:spcPts val="0"/>
              </a:spcBef>
            </a:pPr>
            <a:endParaRPr lang="nl-NL" dirty="0" smtClean="0"/>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Eigenaar\Pictures\NSF\kla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435" y="764704"/>
            <a:ext cx="3892626" cy="28090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Eigenaar\Pictures\NSF\klaa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140968"/>
            <a:ext cx="3952155" cy="30243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15683"/>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Met dank aan:</a:t>
            </a:r>
          </a:p>
          <a:p>
            <a:endParaRPr lang="nl-NL" dirty="0" smtClean="0"/>
          </a:p>
          <a:p>
            <a:pPr>
              <a:spcBef>
                <a:spcPts val="0"/>
              </a:spcBef>
            </a:pPr>
            <a:r>
              <a:rPr lang="nl-NL" dirty="0" smtClean="0"/>
              <a:t>Gatse Westerdijk</a:t>
            </a:r>
          </a:p>
          <a:p>
            <a:pPr>
              <a:spcBef>
                <a:spcPts val="0"/>
              </a:spcBef>
            </a:pPr>
            <a:r>
              <a:rPr lang="nl-NL" dirty="0"/>
              <a:t>Henk van </a:t>
            </a:r>
            <a:r>
              <a:rPr lang="nl-NL" dirty="0" smtClean="0"/>
              <a:t>‘t Kruis</a:t>
            </a:r>
          </a:p>
          <a:p>
            <a:pPr>
              <a:spcBef>
                <a:spcPts val="0"/>
              </a:spcBef>
            </a:pPr>
            <a:r>
              <a:rPr lang="nl-NL" dirty="0" smtClean="0"/>
              <a:t>Hans op den Camp</a:t>
            </a:r>
          </a:p>
          <a:p>
            <a:pPr>
              <a:spcBef>
                <a:spcPts val="0"/>
              </a:spcBef>
            </a:pPr>
            <a:r>
              <a:rPr lang="nl-NL" dirty="0" smtClean="0"/>
              <a:t>Henk Folkersma</a:t>
            </a:r>
          </a:p>
          <a:p>
            <a:pPr>
              <a:spcBef>
                <a:spcPts val="0"/>
              </a:spcBef>
            </a:pPr>
            <a:r>
              <a:rPr lang="nl-NL" dirty="0" smtClean="0"/>
              <a:t>Anton van den Oever</a:t>
            </a:r>
          </a:p>
          <a:p>
            <a:pPr>
              <a:spcBef>
                <a:spcPts val="0"/>
              </a:spcBef>
            </a:pPr>
            <a:r>
              <a:rPr lang="nl-NL" dirty="0" smtClean="0"/>
              <a:t>Paul Brouwer</a:t>
            </a:r>
          </a:p>
          <a:p>
            <a:pPr>
              <a:spcBef>
                <a:spcPts val="0"/>
              </a:spcBef>
            </a:pPr>
            <a:r>
              <a:rPr lang="nl-NL" dirty="0" smtClean="0"/>
              <a:t>Ed Plevier</a:t>
            </a:r>
          </a:p>
          <a:p>
            <a:pPr>
              <a:spcBef>
                <a:spcPts val="0"/>
              </a:spcBef>
            </a:pPr>
            <a:r>
              <a:rPr lang="nl-NL" dirty="0" smtClean="0"/>
              <a:t>Gidi Verheijen</a:t>
            </a:r>
          </a:p>
          <a:p>
            <a:pPr>
              <a:spcBef>
                <a:spcPts val="0"/>
              </a:spcBef>
            </a:pPr>
            <a:r>
              <a:rPr lang="nl-NL" dirty="0" smtClean="0"/>
              <a:t>John Hupse</a:t>
            </a:r>
          </a:p>
          <a:p>
            <a:pPr>
              <a:spcBef>
                <a:spcPts val="0"/>
              </a:spcBef>
            </a:pPr>
            <a:r>
              <a:rPr lang="nl-NL" dirty="0" smtClean="0"/>
              <a:t>Ed van der Weele</a:t>
            </a:r>
          </a:p>
          <a:p>
            <a:pPr>
              <a:spcBef>
                <a:spcPts val="0"/>
              </a:spcBef>
            </a:pPr>
            <a:endParaRPr lang="nl-NL" dirty="0" smtClean="0"/>
          </a:p>
          <a:p>
            <a:pPr>
              <a:spcBef>
                <a:spcPts val="0"/>
              </a:spcBef>
            </a:pPr>
            <a:endParaRPr lang="nl-NL" dirty="0" smtClean="0"/>
          </a:p>
        </p:txBody>
      </p:sp>
      <p:pic>
        <p:nvPicPr>
          <p:cNvPr id="1026" name="Picture 2" descr="C:\Users\Eigenaar\Pictures\NSF\huiskam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4095" y="1443361"/>
            <a:ext cx="6767085" cy="46499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73806"/>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1" y="1435100"/>
            <a:ext cx="2314600" cy="4691063"/>
          </a:xfrm>
        </p:spPr>
        <p:txBody>
          <a:bodyPr/>
          <a:lstStyle/>
          <a:p>
            <a:pPr>
              <a:spcBef>
                <a:spcPts val="0"/>
              </a:spcBef>
            </a:pPr>
            <a:r>
              <a:rPr lang="nl-NL" sz="1600" b="1" dirty="0" smtClean="0"/>
              <a:t>Problemen bovenzijde</a:t>
            </a:r>
          </a:p>
          <a:p>
            <a:pPr>
              <a:spcBef>
                <a:spcPts val="0"/>
              </a:spcBef>
            </a:pPr>
            <a:endParaRPr lang="nl-NL" dirty="0" smtClean="0"/>
          </a:p>
          <a:p>
            <a:pPr>
              <a:spcBef>
                <a:spcPts val="0"/>
              </a:spcBef>
            </a:pPr>
            <a:endParaRPr lang="nl-NL" dirty="0" smtClean="0"/>
          </a:p>
          <a:p>
            <a:pPr marL="342900" indent="-342900">
              <a:spcBef>
                <a:spcPts val="0"/>
              </a:spcBef>
              <a:buFont typeface="+mj-lt"/>
              <a:buAutoNum type="arabicPeriod"/>
            </a:pPr>
            <a:r>
              <a:rPr lang="nl-NL" dirty="0" smtClean="0"/>
              <a:t>Ratelcondensator defect</a:t>
            </a:r>
          </a:p>
          <a:p>
            <a:pPr marL="342900" indent="-342900">
              <a:spcBef>
                <a:spcPts val="0"/>
              </a:spcBef>
              <a:buFont typeface="+mj-lt"/>
              <a:buAutoNum type="arabicPeriod"/>
            </a:pPr>
            <a:r>
              <a:rPr lang="nl-NL" dirty="0" smtClean="0"/>
              <a:t>Elco’,s formeren</a:t>
            </a:r>
          </a:p>
          <a:p>
            <a:pPr marL="342900" indent="-342900">
              <a:spcBef>
                <a:spcPts val="0"/>
              </a:spcBef>
              <a:buFont typeface="+mj-lt"/>
              <a:buAutoNum type="arabicPeriod"/>
            </a:pPr>
            <a:r>
              <a:rPr lang="nl-NL" dirty="0" smtClean="0"/>
              <a:t>Schaalkoord gebroken</a:t>
            </a:r>
          </a:p>
          <a:p>
            <a:pPr marL="342900" indent="-342900">
              <a:spcBef>
                <a:spcPts val="0"/>
              </a:spcBef>
              <a:buFont typeface="+mj-lt"/>
              <a:buAutoNum type="arabicPeriod"/>
            </a:pPr>
            <a:r>
              <a:rPr lang="nl-NL" dirty="0" smtClean="0"/>
              <a:t>Schaallamp defect</a:t>
            </a:r>
          </a:p>
          <a:p>
            <a:pPr marL="342900" indent="-342900">
              <a:spcBef>
                <a:spcPts val="0"/>
              </a:spcBef>
              <a:buFont typeface="+mj-lt"/>
              <a:buAutoNum type="arabicPeriod"/>
            </a:pPr>
            <a:r>
              <a:rPr lang="nl-NL" dirty="0" smtClean="0"/>
              <a:t>Schaalhouder roestig</a:t>
            </a:r>
          </a:p>
          <a:p>
            <a:pPr marL="342900" indent="-342900">
              <a:spcBef>
                <a:spcPts val="0"/>
              </a:spcBef>
              <a:buFont typeface="+mj-lt"/>
              <a:buAutoNum type="arabicPeriod"/>
            </a:pPr>
            <a:r>
              <a:rPr lang="nl-NL" dirty="0" smtClean="0"/>
              <a:t>Buisvoeten beschadigd</a:t>
            </a:r>
          </a:p>
          <a:p>
            <a:pPr marL="342900" indent="-342900">
              <a:spcBef>
                <a:spcPts val="0"/>
              </a:spcBef>
              <a:buFont typeface="+mj-lt"/>
              <a:buAutoNum type="arabicPeriod"/>
            </a:pPr>
            <a:r>
              <a:rPr lang="nl-NL" dirty="0" smtClean="0"/>
              <a:t>Volumeregelaar kraakt</a:t>
            </a:r>
          </a:p>
          <a:p>
            <a:pPr marL="342900" indent="-342900">
              <a:spcBef>
                <a:spcPts val="0"/>
              </a:spcBef>
              <a:buFont typeface="+mj-lt"/>
              <a:buAutoNum type="arabicPeriod"/>
            </a:pPr>
            <a:r>
              <a:rPr lang="nl-NL" dirty="0" smtClean="0"/>
              <a:t>Netsnoer ontbreekt</a:t>
            </a:r>
          </a:p>
          <a:p>
            <a:pPr marL="342900" indent="-342900">
              <a:spcBef>
                <a:spcPts val="0"/>
              </a:spcBef>
              <a:buFont typeface="+mj-lt"/>
              <a:buAutoNum type="arabicPeriod"/>
            </a:pPr>
            <a:r>
              <a:rPr lang="nl-NL" dirty="0" smtClean="0"/>
              <a:t>Schaal ontbreekt</a:t>
            </a:r>
          </a:p>
          <a:p>
            <a:pPr marL="342900" indent="-342900">
              <a:spcBef>
                <a:spcPts val="0"/>
              </a:spcBef>
              <a:buFont typeface="+mj-lt"/>
              <a:buAutoNum type="arabicPeriod"/>
            </a:pPr>
            <a:endParaRPr lang="nl-NL" dirty="0"/>
          </a:p>
        </p:txBody>
      </p:sp>
      <p:sp>
        <p:nvSpPr>
          <p:cNvPr id="23" name="Tijdelijke aanduiding voor inhoud 22"/>
          <p:cNvSpPr>
            <a:spLocks noGrp="1"/>
          </p:cNvSpPr>
          <p:nvPr>
            <p:ph idx="1"/>
          </p:nvPr>
        </p:nvSpPr>
        <p:spPr>
          <a:xfrm>
            <a:off x="3434597" y="358427"/>
            <a:ext cx="5111750" cy="5853113"/>
          </a:xfrm>
        </p:spPr>
        <p:txBody>
          <a:bodyPr>
            <a:normAutofit fontScale="92500" lnSpcReduction="20000"/>
          </a:bodyPr>
          <a:lstStyle/>
          <a:p>
            <a:pPr marL="0" indent="0">
              <a:buNone/>
            </a:pPr>
            <a:endParaRPr lang="nl-NL" sz="2000" dirty="0" smtClean="0"/>
          </a:p>
          <a:p>
            <a:pPr marL="0" indent="0">
              <a:buNone/>
            </a:pPr>
            <a:r>
              <a:rPr lang="nl-NL" sz="2000" dirty="0" smtClean="0"/>
              <a:t>1	2	3	4	5	</a:t>
            </a:r>
          </a:p>
          <a:p>
            <a:pPr marL="0" indent="0">
              <a:buNone/>
            </a:pPr>
            <a:endParaRPr lang="nl-NL" sz="2000" dirty="0" smtClean="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smtClean="0"/>
          </a:p>
          <a:p>
            <a:pPr marL="0" indent="0">
              <a:buNone/>
            </a:pPr>
            <a:r>
              <a:rPr lang="nl-NL" sz="2000" dirty="0" smtClean="0"/>
              <a:t>6	7	8	9	</a:t>
            </a:r>
            <a:endParaRPr lang="nl-NL" sz="2000" dirty="0"/>
          </a:p>
        </p:txBody>
      </p:sp>
      <p:pic>
        <p:nvPicPr>
          <p:cNvPr id="1028" name="Picture 4" descr="C:\Users\Eigenaar\Pictures\NSF\chassis bovenzij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43" y="1088740"/>
            <a:ext cx="6055659" cy="46805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7" name="Rechte verbindingslijn met pijl 26"/>
          <p:cNvCxnSpPr/>
          <p:nvPr/>
        </p:nvCxnSpPr>
        <p:spPr>
          <a:xfrm>
            <a:off x="3651363" y="920948"/>
            <a:ext cx="1800200" cy="165618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a:off x="4626006" y="908720"/>
            <a:ext cx="1458162" cy="20162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5451563" y="887117"/>
            <a:ext cx="2504813" cy="3838027"/>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25" name="Rechte verbindingslijn met pijl 1024"/>
          <p:cNvCxnSpPr/>
          <p:nvPr/>
        </p:nvCxnSpPr>
        <p:spPr>
          <a:xfrm>
            <a:off x="6343929" y="843541"/>
            <a:ext cx="892367" cy="2441443"/>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30" name="Rechte verbindingslijn met pijl 1029"/>
          <p:cNvCxnSpPr/>
          <p:nvPr/>
        </p:nvCxnSpPr>
        <p:spPr>
          <a:xfrm>
            <a:off x="7236296" y="926722"/>
            <a:ext cx="144016" cy="2664296"/>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32" name="Rechte verbindingslijn met pijl 1031"/>
          <p:cNvCxnSpPr/>
          <p:nvPr/>
        </p:nvCxnSpPr>
        <p:spPr>
          <a:xfrm flipV="1">
            <a:off x="3651363" y="1749040"/>
            <a:ext cx="704613" cy="409222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34" name="Rechte verbindingslijn met pijl 1033"/>
          <p:cNvCxnSpPr/>
          <p:nvPr/>
        </p:nvCxnSpPr>
        <p:spPr>
          <a:xfrm flipV="1">
            <a:off x="4551463" y="3591018"/>
            <a:ext cx="668609" cy="2228411"/>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39" name="Rechte verbindingslijn met pijl 1038"/>
          <p:cNvCxnSpPr/>
          <p:nvPr/>
        </p:nvCxnSpPr>
        <p:spPr>
          <a:xfrm flipV="1">
            <a:off x="5418094" y="3755825"/>
            <a:ext cx="33469" cy="207023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41" name="Rechte verbindingslijn met pijl 1040"/>
          <p:cNvCxnSpPr/>
          <p:nvPr/>
        </p:nvCxnSpPr>
        <p:spPr>
          <a:xfrm flipV="1">
            <a:off x="6317831" y="4149080"/>
            <a:ext cx="558425" cy="169218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pic>
        <p:nvPicPr>
          <p:cNvPr id="10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355551"/>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1" y="1435100"/>
            <a:ext cx="2314600" cy="4691063"/>
          </a:xfrm>
        </p:spPr>
        <p:txBody>
          <a:bodyPr/>
          <a:lstStyle/>
          <a:p>
            <a:pPr>
              <a:spcBef>
                <a:spcPts val="0"/>
              </a:spcBef>
            </a:pPr>
            <a:r>
              <a:rPr lang="nl-NL" sz="1600" b="1" dirty="0" smtClean="0"/>
              <a:t>Problemen onderzijde</a:t>
            </a:r>
          </a:p>
          <a:p>
            <a:pPr>
              <a:spcBef>
                <a:spcPts val="0"/>
              </a:spcBef>
            </a:pPr>
            <a:endParaRPr lang="nl-NL" dirty="0" smtClean="0"/>
          </a:p>
          <a:p>
            <a:pPr>
              <a:spcBef>
                <a:spcPts val="0"/>
              </a:spcBef>
            </a:pPr>
            <a:endParaRPr lang="nl-NL" dirty="0" smtClean="0"/>
          </a:p>
          <a:p>
            <a:pPr marL="342900" indent="-342900">
              <a:spcBef>
                <a:spcPts val="0"/>
              </a:spcBef>
              <a:buFont typeface="+mj-lt"/>
              <a:buAutoNum type="arabicPeriod"/>
            </a:pPr>
            <a:r>
              <a:rPr lang="nl-NL" dirty="0" smtClean="0"/>
              <a:t>Golfbereikschakelaar kraakt</a:t>
            </a:r>
          </a:p>
          <a:p>
            <a:pPr marL="342900" indent="-342900">
              <a:spcBef>
                <a:spcPts val="0"/>
              </a:spcBef>
              <a:buFont typeface="+mj-lt"/>
              <a:buAutoNum type="arabicPeriod"/>
            </a:pPr>
            <a:r>
              <a:rPr lang="nl-NL" dirty="0" smtClean="0"/>
              <a:t>Bedrading brokkelig</a:t>
            </a:r>
          </a:p>
          <a:p>
            <a:pPr marL="342900" indent="-342900">
              <a:spcBef>
                <a:spcPts val="0"/>
              </a:spcBef>
              <a:buFont typeface="+mj-lt"/>
              <a:buAutoNum type="arabicPeriod"/>
            </a:pPr>
            <a:r>
              <a:rPr lang="nl-NL" dirty="0" smtClean="0"/>
              <a:t>Volumeregelaar open</a:t>
            </a:r>
          </a:p>
          <a:p>
            <a:pPr marL="342900" indent="-342900">
              <a:spcBef>
                <a:spcPts val="0"/>
              </a:spcBef>
              <a:buFont typeface="+mj-lt"/>
              <a:buAutoNum type="arabicPeriod"/>
            </a:pPr>
            <a:r>
              <a:rPr lang="nl-NL" dirty="0" smtClean="0"/>
              <a:t>Condensator gebarsten</a:t>
            </a:r>
          </a:p>
          <a:p>
            <a:pPr marL="342900" indent="-342900">
              <a:spcBef>
                <a:spcPts val="0"/>
              </a:spcBef>
              <a:buFont typeface="+mj-lt"/>
              <a:buAutoNum type="arabicPeriod"/>
            </a:pPr>
            <a:r>
              <a:rPr lang="nl-NL" dirty="0" smtClean="0"/>
              <a:t>Netsnoer aanbrengen</a:t>
            </a:r>
          </a:p>
          <a:p>
            <a:pPr marL="342900" indent="-342900">
              <a:spcBef>
                <a:spcPts val="0"/>
              </a:spcBef>
              <a:buFont typeface="+mj-lt"/>
              <a:buAutoNum type="arabicPeriod"/>
            </a:pPr>
            <a:r>
              <a:rPr lang="nl-NL" dirty="0" smtClean="0"/>
              <a:t>Oscillatorspoel kwetsbaar</a:t>
            </a:r>
          </a:p>
          <a:p>
            <a:pPr marL="342900" indent="-342900">
              <a:spcBef>
                <a:spcPts val="0"/>
              </a:spcBef>
              <a:buFont typeface="+mj-lt"/>
              <a:buAutoNum type="arabicPeriod"/>
            </a:pPr>
            <a:r>
              <a:rPr lang="nl-NL" dirty="0" smtClean="0"/>
              <a:t>Teercondensatoren controleren</a:t>
            </a:r>
          </a:p>
          <a:p>
            <a:pPr marL="342900" indent="-342900">
              <a:spcBef>
                <a:spcPts val="0"/>
              </a:spcBef>
              <a:buFont typeface="+mj-lt"/>
              <a:buAutoNum type="arabicPeriod"/>
            </a:pPr>
            <a:r>
              <a:rPr lang="nl-NL" dirty="0" smtClean="0"/>
              <a:t>As reinigen</a:t>
            </a:r>
          </a:p>
          <a:p>
            <a:pPr marL="342900" indent="-342900">
              <a:spcBef>
                <a:spcPts val="0"/>
              </a:spcBef>
              <a:buFont typeface="+mj-lt"/>
              <a:buAutoNum type="arabicPeriod"/>
            </a:pPr>
            <a:r>
              <a:rPr lang="nl-NL" dirty="0" smtClean="0"/>
              <a:t>Chassis schoonmaken</a:t>
            </a:r>
          </a:p>
          <a:p>
            <a:pPr>
              <a:spcBef>
                <a:spcPts val="0"/>
              </a:spcBef>
            </a:pPr>
            <a:endParaRPr lang="nl-NL" dirty="0"/>
          </a:p>
        </p:txBody>
      </p:sp>
      <p:sp>
        <p:nvSpPr>
          <p:cNvPr id="23" name="Tijdelijke aanduiding voor inhoud 22"/>
          <p:cNvSpPr>
            <a:spLocks noGrp="1"/>
          </p:cNvSpPr>
          <p:nvPr>
            <p:ph idx="1"/>
          </p:nvPr>
        </p:nvSpPr>
        <p:spPr>
          <a:xfrm>
            <a:off x="3434597" y="358427"/>
            <a:ext cx="5111750" cy="5853113"/>
          </a:xfrm>
        </p:spPr>
        <p:txBody>
          <a:bodyPr>
            <a:normAutofit fontScale="92500" lnSpcReduction="20000"/>
          </a:bodyPr>
          <a:lstStyle/>
          <a:p>
            <a:pPr marL="0" indent="0">
              <a:buNone/>
            </a:pPr>
            <a:endParaRPr lang="nl-NL" sz="2000" dirty="0" smtClean="0"/>
          </a:p>
          <a:p>
            <a:pPr marL="0" indent="0">
              <a:buNone/>
            </a:pPr>
            <a:r>
              <a:rPr lang="nl-NL" sz="2000" dirty="0" smtClean="0"/>
              <a:t>1	2	3	4	5	</a:t>
            </a:r>
          </a:p>
          <a:p>
            <a:pPr marL="0" indent="0">
              <a:buNone/>
            </a:pPr>
            <a:endParaRPr lang="nl-NL" sz="2000" dirty="0" smtClean="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smtClean="0"/>
          </a:p>
          <a:p>
            <a:pPr marL="0" indent="0">
              <a:buNone/>
            </a:pPr>
            <a:r>
              <a:rPr lang="nl-NL" sz="2000" dirty="0" smtClean="0"/>
              <a:t>6	7	8	9	</a:t>
            </a:r>
            <a:endParaRPr lang="nl-NL" sz="2000" dirty="0"/>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igenaar\Pictures\NSF\onderzij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124744"/>
            <a:ext cx="5976664" cy="46085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a:off x="3599892" y="949481"/>
            <a:ext cx="36004" cy="2911567"/>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4499992" y="920948"/>
            <a:ext cx="1584176" cy="229202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436096" y="949481"/>
            <a:ext cx="1152128" cy="2767551"/>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6300192" y="920948"/>
            <a:ext cx="288032" cy="1643956"/>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7092280" y="949481"/>
            <a:ext cx="144016" cy="2623535"/>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V="1">
            <a:off x="3599892" y="4509120"/>
            <a:ext cx="540060" cy="13681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V="1">
            <a:off x="4499992" y="4005064"/>
            <a:ext cx="792088" cy="187220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V="1">
            <a:off x="5436096" y="4005064"/>
            <a:ext cx="2304256" cy="187220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flipV="1">
            <a:off x="6444208" y="4365104"/>
            <a:ext cx="2160240" cy="151216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067930"/>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5050904" cy="4938916"/>
          </a:xfrm>
        </p:spPr>
        <p:txBody>
          <a:bodyPr>
            <a:normAutofit/>
          </a:bodyPr>
          <a:lstStyle/>
          <a:p>
            <a:pPr>
              <a:spcBef>
                <a:spcPts val="0"/>
              </a:spcBef>
            </a:pPr>
            <a:r>
              <a:rPr lang="nl-NL" sz="1600" b="1" dirty="0" smtClean="0"/>
              <a:t>Formeren van de Elco</a:t>
            </a:r>
          </a:p>
          <a:p>
            <a:pPr>
              <a:spcBef>
                <a:spcPts val="0"/>
              </a:spcBef>
            </a:pPr>
            <a:endParaRPr lang="nl-NL" dirty="0" smtClean="0"/>
          </a:p>
          <a:p>
            <a:pPr>
              <a:spcBef>
                <a:spcPts val="0"/>
              </a:spcBef>
            </a:pPr>
            <a:endParaRPr lang="nl-NL" dirty="0" smtClean="0"/>
          </a:p>
          <a:p>
            <a:pPr>
              <a:spcBef>
                <a:spcPts val="0"/>
              </a:spcBef>
            </a:pPr>
            <a:r>
              <a:rPr lang="nl-NL" dirty="0" smtClean="0"/>
              <a:t>Als een elektrolytische condensator een lange tijd niet is gebruikt, wordt de oxydelaag die het diëlectricum</a:t>
            </a:r>
            <a:r>
              <a:rPr lang="nl-NL" dirty="0"/>
              <a:t> </a:t>
            </a:r>
            <a:r>
              <a:rPr lang="nl-NL" dirty="0" smtClean="0"/>
              <a:t>vormt dunner.</a:t>
            </a:r>
          </a:p>
          <a:p>
            <a:pPr>
              <a:spcBef>
                <a:spcPts val="0"/>
              </a:spcBef>
            </a:pPr>
            <a:r>
              <a:rPr lang="nl-NL" dirty="0" smtClean="0"/>
              <a:t>De condensator bouwt die laag weer op door hem onder spanning te zetten. Doorgaans is het onverstandig</a:t>
            </a:r>
            <a:endParaRPr lang="nl-NL" dirty="0"/>
          </a:p>
          <a:p>
            <a:pPr>
              <a:spcBef>
                <a:spcPts val="0"/>
              </a:spcBef>
            </a:pPr>
            <a:r>
              <a:rPr lang="nl-NL" dirty="0" smtClean="0"/>
              <a:t>direct de </a:t>
            </a:r>
            <a:r>
              <a:rPr lang="nl-NL" dirty="0"/>
              <a:t> </a:t>
            </a:r>
            <a:r>
              <a:rPr lang="nl-NL" dirty="0" smtClean="0"/>
              <a:t>volle hoogspanning van ca. 250</a:t>
            </a:r>
          </a:p>
          <a:p>
            <a:pPr>
              <a:spcBef>
                <a:spcPts val="0"/>
              </a:spcBef>
            </a:pPr>
            <a:r>
              <a:rPr lang="nl-NL" dirty="0" smtClean="0"/>
              <a:t>volt erop te zetten. Het is beter de spanning</a:t>
            </a:r>
          </a:p>
          <a:p>
            <a:pPr>
              <a:spcBef>
                <a:spcPts val="0"/>
              </a:spcBef>
            </a:pPr>
            <a:r>
              <a:rPr lang="nl-NL" dirty="0" smtClean="0"/>
              <a:t>langzaam op te voeren met een regelbare</a:t>
            </a:r>
          </a:p>
          <a:p>
            <a:pPr>
              <a:spcBef>
                <a:spcPts val="0"/>
              </a:spcBef>
            </a:pPr>
            <a:r>
              <a:rPr lang="nl-NL" dirty="0" smtClean="0"/>
              <a:t>voeding. (bovenste schema)</a:t>
            </a:r>
          </a:p>
          <a:p>
            <a:pPr>
              <a:spcBef>
                <a:spcPts val="0"/>
              </a:spcBef>
            </a:pPr>
            <a:endParaRPr lang="nl-NL" dirty="0"/>
          </a:p>
          <a:p>
            <a:pPr>
              <a:spcBef>
                <a:spcPts val="0"/>
              </a:spcBef>
            </a:pPr>
            <a:r>
              <a:rPr lang="nl-NL" dirty="0" smtClean="0"/>
              <a:t>De foto laat zien hoe e.e.a. er in de praktijk</a:t>
            </a:r>
          </a:p>
          <a:p>
            <a:pPr>
              <a:spcBef>
                <a:spcPts val="0"/>
              </a:spcBef>
            </a:pPr>
            <a:r>
              <a:rPr lang="nl-NL" dirty="0"/>
              <a:t>u</a:t>
            </a:r>
            <a:r>
              <a:rPr lang="nl-NL" dirty="0" smtClean="0"/>
              <a:t>itziet. Als voeding is hier een regeltrafo</a:t>
            </a:r>
          </a:p>
          <a:p>
            <a:pPr>
              <a:spcBef>
                <a:spcPts val="0"/>
              </a:spcBef>
            </a:pPr>
            <a:r>
              <a:rPr lang="nl-NL" dirty="0"/>
              <a:t>g</a:t>
            </a:r>
            <a:r>
              <a:rPr lang="nl-NL" dirty="0" smtClean="0"/>
              <a:t>ebruikt met een gelijkrichtend netwerkje.</a:t>
            </a:r>
          </a:p>
          <a:p>
            <a:pPr>
              <a:spcBef>
                <a:spcPts val="0"/>
              </a:spcBef>
            </a:pPr>
            <a:r>
              <a:rPr lang="nl-NL" dirty="0" smtClean="0"/>
              <a:t>De digitale meter geeft de spanning aan op</a:t>
            </a:r>
          </a:p>
          <a:p>
            <a:pPr>
              <a:spcBef>
                <a:spcPts val="0"/>
              </a:spcBef>
            </a:pPr>
            <a:r>
              <a:rPr lang="nl-NL" dirty="0"/>
              <a:t>d</a:t>
            </a:r>
            <a:r>
              <a:rPr lang="nl-NL" dirty="0" smtClean="0"/>
              <a:t>e </a:t>
            </a:r>
            <a:r>
              <a:rPr lang="nl-NL" dirty="0" smtClean="0"/>
              <a:t>condensator, terwijl de analoge meter de</a:t>
            </a:r>
          </a:p>
          <a:p>
            <a:pPr>
              <a:spcBef>
                <a:spcPts val="0"/>
              </a:spcBef>
            </a:pPr>
            <a:r>
              <a:rPr lang="nl-NL" dirty="0"/>
              <a:t>s</a:t>
            </a:r>
            <a:r>
              <a:rPr lang="nl-NL" dirty="0" smtClean="0"/>
              <a:t>troom bewaakt.</a:t>
            </a:r>
          </a:p>
          <a:p>
            <a:pPr>
              <a:spcBef>
                <a:spcPts val="0"/>
              </a:spcBef>
            </a:pPr>
            <a:r>
              <a:rPr lang="nl-NL" dirty="0" smtClean="0"/>
              <a:t>Deze dient lager dan 0,5 mA te blijven.</a:t>
            </a:r>
          </a:p>
          <a:p>
            <a:pPr>
              <a:spcBef>
                <a:spcPts val="0"/>
              </a:spcBef>
            </a:pPr>
            <a:r>
              <a:rPr lang="nl-NL" dirty="0" smtClean="0"/>
              <a:t>Het hele proces duurt enkele uren.</a:t>
            </a:r>
          </a:p>
          <a:p>
            <a:pPr>
              <a:spcBef>
                <a:spcPts val="0"/>
              </a:spcBef>
            </a:pPr>
            <a:endParaRPr lang="nl-NL" dirty="0" smtClean="0"/>
          </a:p>
          <a:p>
            <a:pPr>
              <a:spcBef>
                <a:spcPts val="0"/>
              </a:spcBef>
            </a:pPr>
            <a:r>
              <a:rPr lang="nl-NL" dirty="0" smtClean="0"/>
              <a:t>(De ratelcondensator is reeds verwijderd.)</a:t>
            </a:r>
          </a:p>
          <a:p>
            <a:pPr>
              <a:spcBef>
                <a:spcPts val="0"/>
              </a:spcBef>
            </a:pPr>
            <a:endParaRPr lang="nl-NL" dirty="0"/>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endParaRPr lang="nl-NL" dirty="0"/>
          </a:p>
        </p:txBody>
      </p:sp>
      <p:sp>
        <p:nvSpPr>
          <p:cNvPr id="23" name="Tijdelijke aanduiding voor inhoud 22"/>
          <p:cNvSpPr>
            <a:spLocks noGrp="1"/>
          </p:cNvSpPr>
          <p:nvPr>
            <p:ph idx="1"/>
          </p:nvPr>
        </p:nvSpPr>
        <p:spPr>
          <a:xfrm>
            <a:off x="3434597" y="358427"/>
            <a:ext cx="5111750" cy="5853113"/>
          </a:xfrm>
        </p:spPr>
        <p:txBody>
          <a:bodyPr>
            <a:normAutofit fontScale="92500" lnSpcReduction="20000"/>
          </a:bodyPr>
          <a:lstStyle/>
          <a:p>
            <a:pPr marL="0" indent="0">
              <a:buNone/>
            </a:pPr>
            <a:r>
              <a:rPr lang="nl-NL" sz="1300" dirty="0" smtClean="0"/>
              <a:t>                                                              </a:t>
            </a:r>
            <a:r>
              <a:rPr lang="nl-NL" sz="1100" dirty="0"/>
              <a:t> </a:t>
            </a:r>
            <a:r>
              <a:rPr lang="nl-NL" sz="1000" dirty="0" smtClean="0"/>
              <a:t>tekening:  </a:t>
            </a:r>
            <a:r>
              <a:rPr lang="nl-NL" sz="1000" dirty="0"/>
              <a:t>PA4TIM</a:t>
            </a:r>
            <a:endParaRPr lang="nl-NL" sz="1000" dirty="0" smtClean="0"/>
          </a:p>
          <a:p>
            <a:pPr marL="0" indent="0">
              <a:buNone/>
            </a:pPr>
            <a:r>
              <a:rPr lang="nl-NL" sz="2000" dirty="0" smtClean="0"/>
              <a:t>	</a:t>
            </a:r>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smtClean="0"/>
          </a:p>
          <a:p>
            <a:pPr marL="0" indent="0">
              <a:buNone/>
            </a:pPr>
            <a:r>
              <a:rPr lang="nl-NL" sz="2000" dirty="0"/>
              <a:t> </a:t>
            </a:r>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igenaar\Pictures\NSF\form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983070"/>
            <a:ext cx="5014411" cy="33909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Pictures\NSF\elcotesten_alternatie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618321"/>
            <a:ext cx="3142203" cy="21032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96360"/>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2386607" cy="4691063"/>
          </a:xfrm>
        </p:spPr>
        <p:txBody>
          <a:bodyPr/>
          <a:lstStyle/>
          <a:p>
            <a:pPr>
              <a:spcBef>
                <a:spcPts val="0"/>
              </a:spcBef>
            </a:pPr>
            <a:r>
              <a:rPr lang="nl-NL" sz="1600" b="1" dirty="0" smtClean="0"/>
              <a:t>Vervanging van defecte condensatoren</a:t>
            </a:r>
          </a:p>
          <a:p>
            <a:pPr>
              <a:spcBef>
                <a:spcPts val="0"/>
              </a:spcBef>
            </a:pPr>
            <a:endParaRPr lang="nl-NL" dirty="0" smtClean="0"/>
          </a:p>
          <a:p>
            <a:pPr>
              <a:spcBef>
                <a:spcPts val="0"/>
              </a:spcBef>
            </a:pPr>
            <a:r>
              <a:rPr lang="nl-NL" dirty="0" smtClean="0"/>
              <a:t>De anodecondensator van de UBL21 wordt op de oorspron-kelijke plaats vervangen (1).</a:t>
            </a:r>
          </a:p>
          <a:p>
            <a:pPr>
              <a:spcBef>
                <a:spcPts val="0"/>
              </a:spcBef>
            </a:pPr>
            <a:endParaRPr lang="nl-NL" dirty="0"/>
          </a:p>
          <a:p>
            <a:pPr>
              <a:spcBef>
                <a:spcPts val="0"/>
              </a:spcBef>
            </a:pPr>
            <a:r>
              <a:rPr lang="nl-NL" dirty="0" smtClean="0"/>
              <a:t>De ratelcondensator (2) komt nu aan de onderzijde direct op de buisvoet van de UY1N.</a:t>
            </a:r>
          </a:p>
          <a:p>
            <a:pPr>
              <a:spcBef>
                <a:spcPts val="0"/>
              </a:spcBef>
            </a:pPr>
            <a:r>
              <a:rPr lang="nl-NL" dirty="0" smtClean="0"/>
              <a:t>Deze was eerst tegen de voedingselco gemonteerd aan de bovenzijde.</a:t>
            </a:r>
          </a:p>
          <a:p>
            <a:pPr>
              <a:spcBef>
                <a:spcPts val="0"/>
              </a:spcBef>
            </a:pPr>
            <a:endParaRPr lang="nl-NL" dirty="0"/>
          </a:p>
          <a:p>
            <a:pPr>
              <a:spcBef>
                <a:spcPts val="0"/>
              </a:spcBef>
            </a:pPr>
            <a:r>
              <a:rPr lang="nl-NL" dirty="0" smtClean="0"/>
              <a:t>Door de geringe afmetingen van de moderne compo-nenten is dit mogelijk.</a:t>
            </a:r>
          </a:p>
          <a:p>
            <a:pPr>
              <a:spcBef>
                <a:spcPts val="0"/>
              </a:spcBef>
            </a:pPr>
            <a:endParaRPr lang="nl-NL" dirty="0"/>
          </a:p>
        </p:txBody>
      </p:sp>
      <p:sp>
        <p:nvSpPr>
          <p:cNvPr id="23" name="Tijdelijke aanduiding voor inhoud 22"/>
          <p:cNvSpPr>
            <a:spLocks noGrp="1"/>
          </p:cNvSpPr>
          <p:nvPr>
            <p:ph idx="1"/>
          </p:nvPr>
        </p:nvSpPr>
        <p:spPr>
          <a:xfrm>
            <a:off x="3434597" y="358427"/>
            <a:ext cx="5111750" cy="5853113"/>
          </a:xfrm>
        </p:spPr>
        <p:txBody>
          <a:bodyPr>
            <a:normAutofit fontScale="92500" lnSpcReduction="20000"/>
          </a:bodyPr>
          <a:lstStyle/>
          <a:p>
            <a:pPr marL="0" indent="0">
              <a:buNone/>
            </a:pPr>
            <a:endParaRPr lang="nl-NL" sz="2000" dirty="0" smtClean="0"/>
          </a:p>
          <a:p>
            <a:pPr marL="0" indent="0">
              <a:buNone/>
            </a:pPr>
            <a:r>
              <a:rPr lang="nl-NL" sz="2000" dirty="0" smtClean="0"/>
              <a:t>1	2	</a:t>
            </a:r>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smtClean="0"/>
          </a:p>
          <a:p>
            <a:pPr marL="0" indent="0">
              <a:buNone/>
            </a:pPr>
            <a:r>
              <a:rPr lang="nl-NL" sz="2000" dirty="0"/>
              <a:t> </a:t>
            </a:r>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Eigenaar\Pictures\NSF\rep condensator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15816" y="1196752"/>
            <a:ext cx="6084925" cy="44644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Rechte verbindingslijn met pijl 8"/>
          <p:cNvCxnSpPr/>
          <p:nvPr/>
        </p:nvCxnSpPr>
        <p:spPr>
          <a:xfrm>
            <a:off x="3635896" y="920948"/>
            <a:ext cx="360040" cy="13559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4499992" y="920948"/>
            <a:ext cx="2376264" cy="294010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181862"/>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igenaar\Pictures\NSF\buisvoe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747" y="1196752"/>
            <a:ext cx="5043022"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ijdelijke aanduiding voor tekst 5"/>
          <p:cNvSpPr>
            <a:spLocks noGrp="1"/>
          </p:cNvSpPr>
          <p:nvPr>
            <p:ph type="body" sz="half" idx="2"/>
          </p:nvPr>
        </p:nvSpPr>
        <p:spPr>
          <a:xfrm>
            <a:off x="457200" y="1435100"/>
            <a:ext cx="8401569" cy="4691063"/>
          </a:xfrm>
        </p:spPr>
        <p:txBody>
          <a:bodyPr/>
          <a:lstStyle/>
          <a:p>
            <a:pPr>
              <a:spcBef>
                <a:spcPts val="0"/>
              </a:spcBef>
            </a:pPr>
            <a:r>
              <a:rPr lang="nl-NL" sz="1600" b="1" dirty="0" smtClean="0"/>
              <a:t>Buispennen beschadigd</a:t>
            </a:r>
          </a:p>
          <a:p>
            <a:pPr>
              <a:spcBef>
                <a:spcPts val="0"/>
              </a:spcBef>
            </a:pPr>
            <a:endParaRPr lang="nl-NL" dirty="0" smtClean="0"/>
          </a:p>
          <a:p>
            <a:pPr>
              <a:spcBef>
                <a:spcPts val="0"/>
              </a:spcBef>
            </a:pPr>
            <a:endParaRPr lang="nl-NL" dirty="0" smtClean="0"/>
          </a:p>
          <a:p>
            <a:pPr>
              <a:spcBef>
                <a:spcPts val="0"/>
              </a:spcBef>
            </a:pPr>
            <a:r>
              <a:rPr lang="nl-NL" dirty="0" smtClean="0"/>
              <a:t>Nadat de nodige condensatoren waren ver-</a:t>
            </a:r>
          </a:p>
          <a:p>
            <a:pPr>
              <a:spcBef>
                <a:spcPts val="0"/>
              </a:spcBef>
            </a:pPr>
            <a:r>
              <a:rPr lang="nl-NL" dirty="0" smtClean="0"/>
              <a:t>vangen kwam er weer geluid uit het toestel,</a:t>
            </a:r>
          </a:p>
          <a:p>
            <a:pPr>
              <a:spcBef>
                <a:spcPts val="0"/>
              </a:spcBef>
            </a:pPr>
            <a:r>
              <a:rPr lang="nl-NL" dirty="0"/>
              <a:t>m</a:t>
            </a:r>
            <a:r>
              <a:rPr lang="nl-NL" dirty="0" smtClean="0"/>
              <a:t>aar deed zich </a:t>
            </a:r>
            <a:r>
              <a:rPr lang="nl-NL" dirty="0"/>
              <a:t>d</a:t>
            </a:r>
            <a:r>
              <a:rPr lang="nl-NL" dirty="0" smtClean="0"/>
              <a:t>e merkwaardige fout voor</a:t>
            </a:r>
          </a:p>
          <a:p>
            <a:pPr>
              <a:spcBef>
                <a:spcPts val="0"/>
              </a:spcBef>
            </a:pPr>
            <a:r>
              <a:rPr lang="nl-NL" dirty="0" smtClean="0"/>
              <a:t>dat de gevoeligheid toenam zodra er met</a:t>
            </a:r>
          </a:p>
          <a:p>
            <a:pPr>
              <a:spcBef>
                <a:spcPts val="0"/>
              </a:spcBef>
            </a:pPr>
            <a:r>
              <a:rPr lang="nl-NL" dirty="0"/>
              <a:t>d</a:t>
            </a:r>
            <a:r>
              <a:rPr lang="nl-NL" dirty="0" smtClean="0"/>
              <a:t>e vinger druk werd uitgeoefend op de buis</a:t>
            </a:r>
          </a:p>
          <a:p>
            <a:pPr>
              <a:spcBef>
                <a:spcPts val="0"/>
              </a:spcBef>
            </a:pPr>
            <a:r>
              <a:rPr lang="nl-NL" dirty="0"/>
              <a:t>v</a:t>
            </a:r>
            <a:r>
              <a:rPr lang="nl-NL" dirty="0" smtClean="0"/>
              <a:t>an de Hf-versterker UCH21.</a:t>
            </a:r>
          </a:p>
          <a:p>
            <a:pPr>
              <a:spcBef>
                <a:spcPts val="0"/>
              </a:spcBef>
            </a:pPr>
            <a:r>
              <a:rPr lang="nl-NL" dirty="0" smtClean="0"/>
              <a:t>  </a:t>
            </a:r>
          </a:p>
          <a:p>
            <a:pPr>
              <a:spcBef>
                <a:spcPts val="0"/>
              </a:spcBef>
            </a:pPr>
            <a:r>
              <a:rPr lang="nl-NL" dirty="0" smtClean="0"/>
              <a:t>De oorzaak was een slecht contact in de</a:t>
            </a:r>
          </a:p>
          <a:p>
            <a:pPr>
              <a:spcBef>
                <a:spcPts val="0"/>
              </a:spcBef>
            </a:pPr>
            <a:r>
              <a:rPr lang="nl-NL" dirty="0" smtClean="0"/>
              <a:t>betreffende buisvoet doordat de pennen van</a:t>
            </a:r>
          </a:p>
          <a:p>
            <a:pPr>
              <a:spcBef>
                <a:spcPts val="0"/>
              </a:spcBef>
            </a:pPr>
            <a:r>
              <a:rPr lang="nl-NL" dirty="0" smtClean="0"/>
              <a:t>alle buizen bleken te zijn afgevijld (1). Dat de fout zich alleen in deze voet voordeed, is mogelijk te wijten aan tolerantieverschillen.</a:t>
            </a:r>
          </a:p>
          <a:p>
            <a:pPr>
              <a:spcBef>
                <a:spcPts val="0"/>
              </a:spcBef>
            </a:pPr>
            <a:endParaRPr lang="nl-NL" dirty="0"/>
          </a:p>
          <a:p>
            <a:pPr>
              <a:spcBef>
                <a:spcPts val="0"/>
              </a:spcBef>
            </a:pPr>
            <a:r>
              <a:rPr lang="nl-NL" dirty="0" smtClean="0"/>
              <a:t>De reden om de pennen te vijlen is vermoedelijk gedaan om ze scherp te maken zodat ze makkelijker in de voet zijn te plaatsen. Men heeft er echter geen rekening mee gehouden dat hierdoor de pennen te kort zouden kunnen worden. De UCH21 in de HF-versterkervoet is vervangen door een onbewerkt type.</a:t>
            </a:r>
          </a:p>
          <a:p>
            <a:pPr>
              <a:spcBef>
                <a:spcPts val="0"/>
              </a:spcBef>
            </a:pPr>
            <a:endParaRPr lang="nl-NL" dirty="0"/>
          </a:p>
          <a:p>
            <a:pPr>
              <a:spcBef>
                <a:spcPts val="0"/>
              </a:spcBef>
            </a:pPr>
            <a:endParaRPr lang="nl-NL" dirty="0" smtClean="0"/>
          </a:p>
        </p:txBody>
      </p:sp>
      <p:sp>
        <p:nvSpPr>
          <p:cNvPr id="23" name="Tijdelijke aanduiding voor inhoud 22"/>
          <p:cNvSpPr>
            <a:spLocks noGrp="1"/>
          </p:cNvSpPr>
          <p:nvPr>
            <p:ph idx="1"/>
          </p:nvPr>
        </p:nvSpPr>
        <p:spPr>
          <a:xfrm>
            <a:off x="3434597" y="358427"/>
            <a:ext cx="5111750" cy="5853113"/>
          </a:xfrm>
        </p:spPr>
        <p:txBody>
          <a:bodyPr>
            <a:normAutofit fontScale="92500" lnSpcReduction="20000"/>
          </a:bodyPr>
          <a:lstStyle/>
          <a:p>
            <a:pPr marL="0" indent="0">
              <a:buNone/>
            </a:pPr>
            <a:endParaRPr lang="nl-NL" sz="2000" dirty="0"/>
          </a:p>
          <a:p>
            <a:pPr marL="0" indent="0">
              <a:buNone/>
            </a:pPr>
            <a:r>
              <a:rPr lang="nl-NL" sz="2000" dirty="0" smtClean="0"/>
              <a:t>1	</a:t>
            </a:r>
          </a:p>
          <a:p>
            <a:pPr marL="0" indent="0">
              <a:buNone/>
            </a:pPr>
            <a:endParaRPr lang="nl-NL" sz="2000" dirty="0" smtClean="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smtClean="0"/>
          </a:p>
          <a:p>
            <a:pPr marL="0" indent="0">
              <a:buNone/>
            </a:pPr>
            <a:r>
              <a:rPr lang="nl-NL" sz="2000" dirty="0" smtClean="0"/>
              <a:t>	</a:t>
            </a:r>
            <a:endParaRPr lang="nl-NL" sz="2000" dirty="0"/>
          </a:p>
        </p:txBody>
      </p:sp>
      <p:pic>
        <p:nvPicPr>
          <p:cNvPr id="10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Rechte verbindingslijn met pijl 3"/>
          <p:cNvCxnSpPr/>
          <p:nvPr/>
        </p:nvCxnSpPr>
        <p:spPr>
          <a:xfrm>
            <a:off x="3635896" y="920948"/>
            <a:ext cx="1368152" cy="193198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5587"/>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8075240" cy="4877137"/>
          </a:xfrm>
        </p:spPr>
        <p:txBody>
          <a:bodyPr>
            <a:normAutofit/>
          </a:bodyPr>
          <a:lstStyle/>
          <a:p>
            <a:pPr>
              <a:spcBef>
                <a:spcPts val="0"/>
              </a:spcBef>
            </a:pPr>
            <a:r>
              <a:rPr lang="nl-NL" sz="1600" b="1" dirty="0" smtClean="0"/>
              <a:t>Problemen schaallampje</a:t>
            </a:r>
            <a:endParaRPr lang="nl-NL" sz="1600" b="1" dirty="0"/>
          </a:p>
          <a:p>
            <a:pPr>
              <a:spcBef>
                <a:spcPts val="0"/>
              </a:spcBef>
            </a:pPr>
            <a:r>
              <a:rPr lang="nl-NL" sz="1600" b="1" dirty="0" smtClean="0"/>
              <a:t>                                                                  1</a:t>
            </a:r>
          </a:p>
          <a:p>
            <a:pPr>
              <a:spcBef>
                <a:spcPts val="0"/>
              </a:spcBef>
            </a:pPr>
            <a:endParaRPr lang="nl-NL" dirty="0" smtClean="0"/>
          </a:p>
          <a:p>
            <a:pPr>
              <a:spcBef>
                <a:spcPts val="0"/>
              </a:spcBef>
            </a:pPr>
            <a:r>
              <a:rPr lang="nl-NL" dirty="0" smtClean="0"/>
              <a:t>Het schaallampje is een gloeilampje</a:t>
            </a:r>
          </a:p>
          <a:p>
            <a:pPr>
              <a:spcBef>
                <a:spcPts val="0"/>
              </a:spcBef>
            </a:pPr>
            <a:r>
              <a:rPr lang="nl-NL" dirty="0" smtClean="0"/>
              <a:t>van 6 V, 50 mA dat parallel geschakeld</a:t>
            </a:r>
          </a:p>
          <a:p>
            <a:pPr>
              <a:spcBef>
                <a:spcPts val="0"/>
              </a:spcBef>
            </a:pPr>
            <a:r>
              <a:rPr lang="nl-NL" dirty="0" smtClean="0"/>
              <a:t>is met een draadweerstandje van 390 </a:t>
            </a:r>
            <a:r>
              <a:rPr lang="el-GR" dirty="0" smtClean="0"/>
              <a:t>Ω</a:t>
            </a:r>
            <a:r>
              <a:rPr lang="nl-NL" dirty="0" smtClean="0"/>
              <a:t>. </a:t>
            </a:r>
          </a:p>
          <a:p>
            <a:pPr>
              <a:spcBef>
                <a:spcPts val="0"/>
              </a:spcBef>
            </a:pPr>
            <a:r>
              <a:rPr lang="nl-NL" dirty="0" smtClean="0"/>
              <a:t>Dit is R82 volgens het schema hieronder.</a:t>
            </a:r>
          </a:p>
          <a:p>
            <a:pPr>
              <a:spcBef>
                <a:spcPts val="0"/>
              </a:spcBef>
            </a:pPr>
            <a:endParaRPr lang="nl-NL" dirty="0" smtClean="0"/>
          </a:p>
          <a:p>
            <a:pPr>
              <a:spcBef>
                <a:spcPts val="0"/>
              </a:spcBef>
            </a:pPr>
            <a:r>
              <a:rPr lang="nl-NL" dirty="0" smtClean="0"/>
              <a:t>Het draadweerstandje in het chassis</a:t>
            </a:r>
            <a:endParaRPr lang="nl-NL" sz="900" dirty="0" smtClean="0"/>
          </a:p>
          <a:p>
            <a:pPr>
              <a:spcBef>
                <a:spcPts val="0"/>
              </a:spcBef>
            </a:pPr>
            <a:r>
              <a:rPr lang="nl-NL" dirty="0" smtClean="0"/>
              <a:t>(zie de</a:t>
            </a:r>
            <a:r>
              <a:rPr lang="nl-NL" sz="900" dirty="0" smtClean="0"/>
              <a:t> </a:t>
            </a:r>
            <a:r>
              <a:rPr lang="nl-NL" dirty="0" smtClean="0"/>
              <a:t>foto (1) bedraagt de </a:t>
            </a:r>
            <a:r>
              <a:rPr lang="nl-NL" dirty="0"/>
              <a:t>waarde van                               </a:t>
            </a:r>
            <a:r>
              <a:rPr lang="nl-NL" sz="900" dirty="0"/>
              <a:t>tekening: Ed van der Weele</a:t>
            </a:r>
            <a:endParaRPr lang="nl-NL" sz="900" dirty="0" smtClean="0"/>
          </a:p>
          <a:p>
            <a:pPr>
              <a:spcBef>
                <a:spcPts val="0"/>
              </a:spcBef>
            </a:pPr>
            <a:r>
              <a:rPr lang="nl-NL" dirty="0" smtClean="0"/>
              <a:t>120 </a:t>
            </a:r>
            <a:r>
              <a:rPr lang="el-GR" dirty="0" smtClean="0"/>
              <a:t>Ω</a:t>
            </a:r>
            <a:r>
              <a:rPr lang="nl-NL" dirty="0" smtClean="0"/>
              <a:t>. Dit verklaart waarom het lampje</a:t>
            </a:r>
          </a:p>
          <a:p>
            <a:pPr>
              <a:spcBef>
                <a:spcPts val="0"/>
              </a:spcBef>
            </a:pPr>
            <a:r>
              <a:rPr lang="nl-NL" dirty="0" smtClean="0"/>
              <a:t>zo zwak brandt.</a:t>
            </a:r>
          </a:p>
          <a:p>
            <a:pPr>
              <a:spcBef>
                <a:spcPts val="0"/>
              </a:spcBef>
            </a:pPr>
            <a:endParaRPr lang="nl-NL" dirty="0" smtClean="0"/>
          </a:p>
          <a:p>
            <a:pPr>
              <a:spcBef>
                <a:spcPts val="0"/>
              </a:spcBef>
            </a:pPr>
            <a:r>
              <a:rPr lang="nl-NL" dirty="0" smtClean="0"/>
              <a:t>Deze weerstand is voorlopig vervangen.</a:t>
            </a:r>
          </a:p>
          <a:p>
            <a:pPr>
              <a:spcBef>
                <a:spcPts val="0"/>
              </a:spcBef>
            </a:pPr>
            <a:r>
              <a:rPr lang="nl-NL" dirty="0" smtClean="0"/>
              <a:t>Door een koolweerstand van 390 </a:t>
            </a:r>
            <a:r>
              <a:rPr lang="el-GR" dirty="0" smtClean="0"/>
              <a:t>Ω</a:t>
            </a:r>
            <a:r>
              <a:rPr lang="nl-NL" dirty="0" smtClean="0"/>
              <a:t> 1W.</a:t>
            </a:r>
          </a:p>
          <a:p>
            <a:pPr>
              <a:spcBef>
                <a:spcPts val="0"/>
              </a:spcBef>
            </a:pPr>
            <a:r>
              <a:rPr lang="nl-NL" dirty="0" smtClean="0"/>
              <a:t>Hierdoor brandt het lampje wat feller.</a:t>
            </a:r>
          </a:p>
          <a:p>
            <a:pPr>
              <a:spcBef>
                <a:spcPts val="0"/>
              </a:spcBef>
            </a:pPr>
            <a:endParaRPr lang="nl-NL" dirty="0" smtClean="0"/>
          </a:p>
          <a:p>
            <a:pPr>
              <a:spcBef>
                <a:spcPts val="0"/>
              </a:spcBef>
            </a:pPr>
            <a:r>
              <a:rPr lang="nl-NL" dirty="0" smtClean="0"/>
              <a:t>(Dit blijft voorlopig zo in afwachting van</a:t>
            </a:r>
          </a:p>
          <a:p>
            <a:pPr>
              <a:spcBef>
                <a:spcPts val="0"/>
              </a:spcBef>
            </a:pPr>
            <a:r>
              <a:rPr lang="nl-NL" dirty="0" smtClean="0"/>
              <a:t>nader onderzoek naar wat hier de reden</a:t>
            </a:r>
          </a:p>
          <a:p>
            <a:pPr>
              <a:spcBef>
                <a:spcPts val="0"/>
              </a:spcBef>
            </a:pPr>
            <a:r>
              <a:rPr lang="nl-NL" dirty="0" smtClean="0"/>
              <a:t>van kan zijn geweest.) zie:</a:t>
            </a:r>
            <a:r>
              <a:rPr lang="nl-NL" dirty="0" smtClean="0">
                <a:solidFill>
                  <a:srgbClr val="FF0000"/>
                </a:solidFill>
                <a:hlinkClick r:id="rId3"/>
              </a:rPr>
              <a:t> forum </a:t>
            </a:r>
            <a:endParaRPr lang="nl-NL" dirty="0" smtClean="0">
              <a:solidFill>
                <a:srgbClr val="FF0000"/>
              </a:solidFill>
            </a:endParaRPr>
          </a:p>
        </p:txBody>
      </p:sp>
      <p:pic>
        <p:nvPicPr>
          <p:cNvPr id="10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Eigenaar\Pictures\NSF\schaalla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5202"/>
            <a:ext cx="3960440" cy="295881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Eigenaar\Pictures\NSF\schaallampschem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741" y="3717033"/>
            <a:ext cx="3964700" cy="25952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7" name="Rechte verbindingslijn met pijl 6"/>
          <p:cNvCxnSpPr/>
          <p:nvPr/>
        </p:nvCxnSpPr>
        <p:spPr>
          <a:xfrm>
            <a:off x="3779912" y="1988840"/>
            <a:ext cx="2304256" cy="72008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6641"/>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8075240" cy="5018236"/>
          </a:xfrm>
        </p:spPr>
        <p:txBody>
          <a:bodyPr>
            <a:normAutofit/>
          </a:bodyPr>
          <a:lstStyle/>
          <a:p>
            <a:pPr>
              <a:spcBef>
                <a:spcPts val="0"/>
              </a:spcBef>
            </a:pPr>
            <a:r>
              <a:rPr lang="nl-NL" sz="1600" b="1" dirty="0" smtClean="0"/>
              <a:t>Reparatie schaalkoord                            1</a:t>
            </a:r>
          </a:p>
          <a:p>
            <a:pPr>
              <a:spcBef>
                <a:spcPts val="0"/>
              </a:spcBef>
            </a:pPr>
            <a:r>
              <a:rPr lang="nl-NL" sz="1600" b="1" dirty="0" smtClean="0"/>
              <a:t>                                                                     2</a:t>
            </a:r>
            <a:endParaRPr lang="nl-NL" sz="1600" b="1" dirty="0"/>
          </a:p>
          <a:p>
            <a:pPr>
              <a:spcBef>
                <a:spcPts val="0"/>
              </a:spcBef>
            </a:pPr>
            <a:r>
              <a:rPr lang="nl-NL" sz="1600" b="1" dirty="0" smtClean="0"/>
              <a:t>                                                                3</a:t>
            </a:r>
          </a:p>
          <a:p>
            <a:pPr>
              <a:spcBef>
                <a:spcPts val="0"/>
              </a:spcBef>
            </a:pPr>
            <a:r>
              <a:rPr lang="nl-NL" dirty="0" smtClean="0"/>
              <a:t>Het gehele schaalkoord heeft een</a:t>
            </a:r>
          </a:p>
          <a:p>
            <a:pPr>
              <a:spcBef>
                <a:spcPts val="0"/>
              </a:spcBef>
            </a:pPr>
            <a:r>
              <a:rPr lang="nl-NL" dirty="0" smtClean="0"/>
              <a:t>lengte van ca. 30 cm. Om er goed</a:t>
            </a:r>
          </a:p>
          <a:p>
            <a:pPr>
              <a:spcBef>
                <a:spcPts val="0"/>
              </a:spcBef>
            </a:pPr>
            <a:r>
              <a:rPr lang="nl-NL" dirty="0"/>
              <a:t>m</a:t>
            </a:r>
            <a:r>
              <a:rPr lang="nl-NL" dirty="0" smtClean="0"/>
              <a:t>ee te kunnen werken is een lengte</a:t>
            </a:r>
          </a:p>
          <a:p>
            <a:pPr>
              <a:spcBef>
                <a:spcPts val="0"/>
              </a:spcBef>
            </a:pPr>
            <a:r>
              <a:rPr lang="nl-NL" dirty="0"/>
              <a:t>v</a:t>
            </a:r>
            <a:r>
              <a:rPr lang="nl-NL" dirty="0" smtClean="0"/>
              <a:t>an 45 cm voldoende.</a:t>
            </a:r>
          </a:p>
          <a:p>
            <a:pPr>
              <a:spcBef>
                <a:spcPts val="0"/>
              </a:spcBef>
            </a:pPr>
            <a:endParaRPr lang="nl-NL" dirty="0"/>
          </a:p>
          <a:p>
            <a:pPr>
              <a:spcBef>
                <a:spcPts val="0"/>
              </a:spcBef>
            </a:pPr>
            <a:r>
              <a:rPr lang="nl-NL" dirty="0"/>
              <a:t>H</a:t>
            </a:r>
            <a:r>
              <a:rPr lang="nl-NL" dirty="0" smtClean="0"/>
              <a:t>et </a:t>
            </a:r>
            <a:r>
              <a:rPr lang="nl-NL" dirty="0" smtClean="0"/>
              <a:t>koord </a:t>
            </a:r>
            <a:r>
              <a:rPr lang="nl-NL" dirty="0" smtClean="0"/>
              <a:t>wordt 3 </a:t>
            </a:r>
            <a:r>
              <a:rPr lang="nl-NL" dirty="0" smtClean="0"/>
              <a:t>x om het asje (1) in</a:t>
            </a:r>
          </a:p>
          <a:p>
            <a:pPr>
              <a:spcBef>
                <a:spcPts val="0"/>
              </a:spcBef>
            </a:pPr>
            <a:r>
              <a:rPr lang="nl-NL" dirty="0"/>
              <a:t>d</a:t>
            </a:r>
            <a:r>
              <a:rPr lang="nl-NL" dirty="0" smtClean="0"/>
              <a:t>e juiste richting </a:t>
            </a:r>
            <a:r>
              <a:rPr lang="nl-NL" dirty="0" smtClean="0"/>
              <a:t>geslagen zodat het</a:t>
            </a:r>
          </a:p>
          <a:p>
            <a:pPr>
              <a:spcBef>
                <a:spcPts val="0"/>
              </a:spcBef>
            </a:pPr>
            <a:r>
              <a:rPr lang="nl-NL" dirty="0" smtClean="0"/>
              <a:t>snaarwiel </a:t>
            </a:r>
            <a:r>
              <a:rPr lang="nl-NL" dirty="0" smtClean="0"/>
              <a:t>in de juiste richting draait.</a:t>
            </a:r>
          </a:p>
          <a:p>
            <a:pPr>
              <a:spcBef>
                <a:spcPts val="0"/>
              </a:spcBef>
            </a:pPr>
            <a:endParaRPr lang="nl-NL" dirty="0"/>
          </a:p>
          <a:p>
            <a:pPr>
              <a:spcBef>
                <a:spcPts val="0"/>
              </a:spcBef>
            </a:pPr>
            <a:r>
              <a:rPr lang="nl-NL" dirty="0"/>
              <a:t>H</a:t>
            </a:r>
            <a:r>
              <a:rPr lang="nl-NL" dirty="0" smtClean="0"/>
              <a:t>et koord wordt aan </a:t>
            </a:r>
            <a:r>
              <a:rPr lang="nl-NL" dirty="0" smtClean="0"/>
              <a:t>één kant </a:t>
            </a:r>
            <a:r>
              <a:rPr lang="nl-NL" dirty="0" smtClean="0"/>
              <a:t>vastgezet </a:t>
            </a:r>
            <a:r>
              <a:rPr lang="nl-NL" dirty="0" smtClean="0"/>
              <a:t>(2)</a:t>
            </a:r>
          </a:p>
          <a:p>
            <a:pPr>
              <a:spcBef>
                <a:spcPts val="0"/>
              </a:spcBef>
            </a:pPr>
            <a:r>
              <a:rPr lang="nl-NL" dirty="0"/>
              <a:t>a</a:t>
            </a:r>
            <a:r>
              <a:rPr lang="nl-NL" dirty="0" smtClean="0"/>
              <a:t>an de veer en </a:t>
            </a:r>
            <a:r>
              <a:rPr lang="nl-NL" dirty="0" smtClean="0"/>
              <a:t>brengt </a:t>
            </a:r>
            <a:r>
              <a:rPr lang="nl-NL" dirty="0" smtClean="0"/>
              <a:t>hem op spanning.</a:t>
            </a:r>
          </a:p>
          <a:p>
            <a:pPr>
              <a:spcBef>
                <a:spcPts val="0"/>
              </a:spcBef>
            </a:pPr>
            <a:r>
              <a:rPr lang="nl-NL" dirty="0" smtClean="0"/>
              <a:t>Een klem houdt het koord vast tussen</a:t>
            </a:r>
          </a:p>
          <a:p>
            <a:pPr>
              <a:spcBef>
                <a:spcPts val="0"/>
              </a:spcBef>
            </a:pPr>
            <a:r>
              <a:rPr lang="nl-NL" dirty="0"/>
              <a:t>d</a:t>
            </a:r>
            <a:r>
              <a:rPr lang="nl-NL" dirty="0" smtClean="0"/>
              <a:t>e rand van het snaarwiel. (3)</a:t>
            </a:r>
          </a:p>
          <a:p>
            <a:pPr>
              <a:spcBef>
                <a:spcPts val="0"/>
              </a:spcBef>
            </a:pPr>
            <a:r>
              <a:rPr lang="nl-NL" dirty="0" smtClean="0"/>
              <a:t>Nu kan de andere kant van het </a:t>
            </a:r>
            <a:r>
              <a:rPr lang="nl-NL" dirty="0" smtClean="0"/>
              <a:t>koord aan de</a:t>
            </a:r>
          </a:p>
          <a:p>
            <a:pPr>
              <a:spcBef>
                <a:spcPts val="0"/>
              </a:spcBef>
            </a:pPr>
            <a:r>
              <a:rPr lang="nl-NL" dirty="0" smtClean="0"/>
              <a:t>veer </a:t>
            </a:r>
            <a:r>
              <a:rPr lang="nl-NL" dirty="0" smtClean="0"/>
              <a:t>worden </a:t>
            </a:r>
            <a:r>
              <a:rPr lang="nl-NL" dirty="0" smtClean="0"/>
              <a:t>bevestigd</a:t>
            </a:r>
            <a:r>
              <a:rPr lang="nl-NL" dirty="0"/>
              <a:t> </a:t>
            </a:r>
            <a:r>
              <a:rPr lang="nl-NL" dirty="0" smtClean="0"/>
              <a:t>en vastgeknoopt.(4)</a:t>
            </a:r>
            <a:r>
              <a:rPr lang="nl-NL" dirty="0" smtClean="0"/>
              <a:t>       </a:t>
            </a:r>
            <a:r>
              <a:rPr lang="nl-NL" b="1" dirty="0" smtClean="0"/>
              <a:t>4</a:t>
            </a:r>
          </a:p>
          <a:p>
            <a:pPr>
              <a:spcBef>
                <a:spcPts val="0"/>
              </a:spcBef>
            </a:pPr>
            <a:endParaRPr lang="nl-NL" dirty="0"/>
          </a:p>
          <a:p>
            <a:pPr>
              <a:spcBef>
                <a:spcPts val="0"/>
              </a:spcBef>
            </a:pPr>
            <a:r>
              <a:rPr lang="nl-NL" dirty="0"/>
              <a:t>h</a:t>
            </a:r>
            <a:r>
              <a:rPr lang="nl-NL" dirty="0" smtClean="0"/>
              <a:t>et koord wordt </a:t>
            </a:r>
            <a:r>
              <a:rPr lang="nl-NL" dirty="0" smtClean="0"/>
              <a:t>goed om het </a:t>
            </a:r>
            <a:r>
              <a:rPr lang="nl-NL" dirty="0" smtClean="0"/>
              <a:t>wiel gelegd.</a:t>
            </a:r>
          </a:p>
          <a:p>
            <a:pPr>
              <a:spcBef>
                <a:spcPts val="0"/>
              </a:spcBef>
            </a:pPr>
            <a:r>
              <a:rPr lang="nl-NL" dirty="0" smtClean="0"/>
              <a:t>Daarna</a:t>
            </a:r>
            <a:r>
              <a:rPr lang="nl-NL" dirty="0" smtClean="0"/>
              <a:t> </a:t>
            </a:r>
            <a:r>
              <a:rPr lang="nl-NL" dirty="0" smtClean="0"/>
              <a:t>de klem </a:t>
            </a:r>
            <a:r>
              <a:rPr lang="nl-NL" dirty="0" smtClean="0"/>
              <a:t>verwijderd en het wiel op</a:t>
            </a:r>
          </a:p>
          <a:p>
            <a:pPr>
              <a:spcBef>
                <a:spcPts val="0"/>
              </a:spcBef>
            </a:pPr>
            <a:r>
              <a:rPr lang="nl-NL" dirty="0" smtClean="0"/>
              <a:t>de as </a:t>
            </a:r>
            <a:r>
              <a:rPr lang="nl-NL" dirty="0" smtClean="0"/>
              <a:t>van de </a:t>
            </a:r>
            <a:r>
              <a:rPr lang="nl-NL" dirty="0" smtClean="0"/>
              <a:t>draaicondensator gedrukt.</a:t>
            </a:r>
            <a:endParaRPr lang="nl-NL" dirty="0"/>
          </a:p>
          <a:p>
            <a:pPr>
              <a:spcBef>
                <a:spcPts val="0"/>
              </a:spcBef>
            </a:pPr>
            <a:endParaRPr lang="nl-NL" dirty="0" smtClean="0"/>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igenaar\Pictures\NSF\koc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366" y="3356993"/>
            <a:ext cx="4014092" cy="29112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C:\Users\Eigenaar\Pictures\NSF\koch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48680"/>
            <a:ext cx="4043188" cy="24665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 name="Rechte verbindingslijn met pijl 2"/>
          <p:cNvCxnSpPr/>
          <p:nvPr/>
        </p:nvCxnSpPr>
        <p:spPr>
          <a:xfrm flipV="1">
            <a:off x="3851920" y="1340768"/>
            <a:ext cx="2769492" cy="288032"/>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5" name="Rechte verbindingslijn met pijl 4"/>
          <p:cNvCxnSpPr/>
          <p:nvPr/>
        </p:nvCxnSpPr>
        <p:spPr>
          <a:xfrm>
            <a:off x="3851920" y="1916832"/>
            <a:ext cx="252028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3563888" y="2204864"/>
            <a:ext cx="2088232" cy="2448272"/>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V="1">
            <a:off x="4067944" y="5013176"/>
            <a:ext cx="1584176" cy="288032"/>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60662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half" idx="2"/>
          </p:nvPr>
        </p:nvSpPr>
        <p:spPr>
          <a:xfrm>
            <a:off x="457200" y="1435100"/>
            <a:ext cx="8075240" cy="5018236"/>
          </a:xfrm>
        </p:spPr>
        <p:txBody>
          <a:bodyPr>
            <a:normAutofit/>
          </a:bodyPr>
          <a:lstStyle/>
          <a:p>
            <a:pPr>
              <a:spcBef>
                <a:spcPts val="0"/>
              </a:spcBef>
            </a:pPr>
            <a:r>
              <a:rPr lang="nl-NL" sz="1600" b="1" dirty="0" smtClean="0"/>
              <a:t>Revisie schaalhouder</a:t>
            </a:r>
          </a:p>
          <a:p>
            <a:pPr>
              <a:spcBef>
                <a:spcPts val="0"/>
              </a:spcBef>
            </a:pPr>
            <a:endParaRPr lang="nl-NL" sz="1600" b="1" dirty="0"/>
          </a:p>
          <a:p>
            <a:pPr>
              <a:spcBef>
                <a:spcPts val="0"/>
              </a:spcBef>
            </a:pPr>
            <a:endParaRPr lang="nl-NL" dirty="0"/>
          </a:p>
          <a:p>
            <a:pPr>
              <a:spcBef>
                <a:spcPts val="0"/>
              </a:spcBef>
            </a:pPr>
            <a:r>
              <a:rPr lang="nl-NL" dirty="0" smtClean="0"/>
              <a:t>Op de linker foto staat de </a:t>
            </a:r>
          </a:p>
          <a:p>
            <a:pPr>
              <a:spcBef>
                <a:spcPts val="0"/>
              </a:spcBef>
            </a:pPr>
            <a:r>
              <a:rPr lang="nl-NL" dirty="0"/>
              <a:t>s</a:t>
            </a:r>
            <a:r>
              <a:rPr lang="nl-NL" dirty="0" smtClean="0"/>
              <a:t>chaalhouder die nog niet is</a:t>
            </a:r>
          </a:p>
          <a:p>
            <a:pPr>
              <a:spcBef>
                <a:spcPts val="0"/>
              </a:spcBef>
            </a:pPr>
            <a:r>
              <a:rPr lang="nl-NL" dirty="0"/>
              <a:t>b</a:t>
            </a:r>
            <a:r>
              <a:rPr lang="nl-NL" dirty="0" smtClean="0"/>
              <a:t>ehandeld.</a:t>
            </a:r>
          </a:p>
          <a:p>
            <a:pPr>
              <a:spcBef>
                <a:spcPts val="0"/>
              </a:spcBef>
            </a:pPr>
            <a:endParaRPr lang="nl-NL" dirty="0" smtClean="0"/>
          </a:p>
          <a:p>
            <a:pPr>
              <a:spcBef>
                <a:spcPts val="0"/>
              </a:spcBef>
            </a:pPr>
            <a:endParaRPr lang="nl-NL" dirty="0"/>
          </a:p>
          <a:p>
            <a:pPr>
              <a:spcBef>
                <a:spcPts val="0"/>
              </a:spcBef>
            </a:pPr>
            <a:endParaRPr lang="nl-NL" dirty="0"/>
          </a:p>
          <a:p>
            <a:pPr>
              <a:spcBef>
                <a:spcPts val="0"/>
              </a:spcBef>
            </a:pPr>
            <a:r>
              <a:rPr lang="nl-NL" dirty="0" smtClean="0"/>
              <a:t>Op de rechter foto de schaal-</a:t>
            </a:r>
          </a:p>
          <a:p>
            <a:pPr>
              <a:spcBef>
                <a:spcPts val="0"/>
              </a:spcBef>
            </a:pPr>
            <a:r>
              <a:rPr lang="nl-NL" dirty="0"/>
              <a:t>h</a:t>
            </a:r>
            <a:r>
              <a:rPr lang="nl-NL" dirty="0" smtClean="0"/>
              <a:t>ouder die nadat deze is ge-</a:t>
            </a:r>
          </a:p>
          <a:p>
            <a:pPr>
              <a:spcBef>
                <a:spcPts val="0"/>
              </a:spcBef>
            </a:pPr>
            <a:r>
              <a:rPr lang="nl-NL" dirty="0"/>
              <a:t>s</a:t>
            </a:r>
            <a:r>
              <a:rPr lang="nl-NL" dirty="0" smtClean="0"/>
              <a:t>chuurd en met een mat-zwarte</a:t>
            </a:r>
          </a:p>
          <a:p>
            <a:pPr>
              <a:spcBef>
                <a:spcPts val="0"/>
              </a:spcBef>
            </a:pPr>
            <a:r>
              <a:rPr lang="nl-NL" dirty="0"/>
              <a:t>s</a:t>
            </a:r>
            <a:r>
              <a:rPr lang="nl-NL" dirty="0" smtClean="0"/>
              <a:t>puitlak is behandeld.</a:t>
            </a:r>
          </a:p>
          <a:p>
            <a:pPr>
              <a:spcBef>
                <a:spcPts val="0"/>
              </a:spcBef>
            </a:pPr>
            <a:endParaRPr lang="nl-NL" dirty="0" smtClean="0"/>
          </a:p>
        </p:txBody>
      </p:sp>
      <p:pic>
        <p:nvPicPr>
          <p:cNvPr id="1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4" y="548680"/>
            <a:ext cx="31765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igenaar\Pictures\NSF\schaalhouu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84783"/>
            <a:ext cx="2745945" cy="42970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Pictures\NSF\schaalhoud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219" y="1484784"/>
            <a:ext cx="2786655" cy="42970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9532"/>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theme/theme1.xml><?xml version="1.0" encoding="utf-8"?>
<a:theme xmlns:a="http://schemas.openxmlformats.org/drawingml/2006/main" name="1_Kantoorthema">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914</Words>
  <Application>Microsoft Office PowerPoint</Application>
  <PresentationFormat>Diavoorstelling (4:3)</PresentationFormat>
  <Paragraphs>325</Paragraphs>
  <Slides>14</Slides>
  <Notes>14</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Project NSF H54U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NSF H54U</dc:title>
  <dc:creator>Eigenaar</dc:creator>
  <cp:lastModifiedBy>Eigenaar</cp:lastModifiedBy>
  <cp:revision>180</cp:revision>
  <dcterms:created xsi:type="dcterms:W3CDTF">2013-08-01T22:14:07Z</dcterms:created>
  <dcterms:modified xsi:type="dcterms:W3CDTF">2013-08-28T12:14:19Z</dcterms:modified>
</cp:coreProperties>
</file>